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94" r:id="rId3"/>
    <p:sldId id="295" r:id="rId4"/>
    <p:sldId id="293" r:id="rId5"/>
    <p:sldId id="316" r:id="rId6"/>
    <p:sldId id="296" r:id="rId7"/>
    <p:sldId id="297" r:id="rId8"/>
    <p:sldId id="298" r:id="rId9"/>
    <p:sldId id="317" r:id="rId10"/>
    <p:sldId id="318" r:id="rId11"/>
    <p:sldId id="319" r:id="rId12"/>
    <p:sldId id="320" r:id="rId13"/>
    <p:sldId id="299" r:id="rId14"/>
    <p:sldId id="300" r:id="rId15"/>
    <p:sldId id="301" r:id="rId16"/>
    <p:sldId id="302" r:id="rId17"/>
    <p:sldId id="303" r:id="rId18"/>
    <p:sldId id="321" r:id="rId19"/>
    <p:sldId id="322" r:id="rId20"/>
    <p:sldId id="323" r:id="rId21"/>
    <p:sldId id="324" r:id="rId22"/>
    <p:sldId id="304" r:id="rId23"/>
    <p:sldId id="305" r:id="rId24"/>
    <p:sldId id="32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DFD"/>
    <a:srgbClr val="828282"/>
    <a:srgbClr val="404040"/>
    <a:srgbClr val="FFE6CC"/>
    <a:srgbClr val="FF9B37"/>
    <a:srgbClr val="7FBB7F"/>
    <a:srgbClr val="B4B4B4"/>
    <a:srgbClr val="E33D35"/>
    <a:srgbClr val="F8CECC"/>
    <a:srgbClr val="E7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>
      <p:cViewPr varScale="1">
        <p:scale>
          <a:sx n="74" d="100"/>
          <a:sy n="74" d="100"/>
        </p:scale>
        <p:origin x="72" y="1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2190-AE00-4239-8869-CD11637AA69E}" type="datetimeFigureOut">
              <a:rPr lang="de-DE" smtClean="0"/>
              <a:t>29.04.2020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0E13-6C9E-488D-BCC8-36A8F961B6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8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B0E13-6C9E-488D-BCC8-36A8F961B6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04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2,5 ist ein Rundungsfehler in der Arbeit! 2,24 ist der korrekte Wert!!!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339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Eignung von DLT beschränkt sich auf eine Untermenge aller IOT-Anwendungsfälle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IOT-Anwendungsfälle weisen ähnliche / gleiche Charakteristika auf wie der vorliegende Anwendungsfall (deswegen auch stellvertretender Anwendungsfall in dieser Arbeit)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relevant klassifizierte, nicht-funktionale 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Sicherheit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Eindeutigkeit, Manipulationssicherheit, Zugriffsbeschränkung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Zuverlässigkeit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Performanz (abhängig von DLT-Wahl)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 diese Anforderungen sind die Basis für funktionierende IOT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4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Eignung von DLT beschränkt sich auf eine Untermenge aller IOT-Anwendungsfälle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IOT-Anwendungsfälle weisen ähnliche / gleiche Charakteristika auf wie der vorliegende Anwendungsfall (deswegen auch stellvertretender Anwendungsfall in dieser Arbeit)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relevant klassifizierte, nicht-funktionale Anforderungen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Sicherheit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Eindeutigkeit, Manipulationssicherheit, Zugriffsbeschränkung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Zuverlässigkeit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Performanz (abhängig von DLT-Wahl)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 diese Anforderungen sind die Basis für funktionierende IOT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B0E13-6C9E-488D-BCC8-36A8F961B6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86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15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0E13-6C9E-488D-BCC8-36A8F961B69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5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D7A12-D96B-4E0A-96A9-2AEF1159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1BD4-8BF6-49C6-A982-CE7664DFD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8CDD25-6774-4211-A87C-BB22DD59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1442-B081-4647-A7EA-C3D67D74D3A7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C1406-386B-4B5B-AE96-9C2CC339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580B2-AE8C-486A-9CBB-E0EF6B30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2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254B-6BDD-4A3E-904B-288C344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414A43-2FFF-415D-B80B-E6E0AC87F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E2096-8155-489A-AC19-5BC25427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87FFE-EC22-40E7-9663-EB65ABD03486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C195A-022C-41B9-BFD8-5C1274F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302871-0A01-44DF-A6DC-0AE06E39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84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11D7CD-60ED-4BD4-89E8-3488C3356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0B1BDA-54F1-46A5-B51D-2CF36C483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94885-B32C-4F54-B8E4-6620DB0F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E5DC-D129-4405-86B7-A18955EE08A6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E60069-B152-4242-94E2-CB294AC9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05EA56-39DB-4F99-A108-346B135D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5549-2539-46CA-93DC-0A5B3ED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7FE43-C5D7-434A-B75A-4AA56FAAF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1E1C0-E785-47D8-B2DB-09DC1098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A3FA-6F8C-48F6-9151-5FA8232888F0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F41AC-9872-4450-98E4-9CF4334E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7824A0-8B48-4636-AB93-5FB9F6DA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8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F6A4-0B11-4E9C-8789-CCFA9CD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78F7C-9A69-4A17-9905-D2C03003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E741BB-2417-4A94-B9AC-BCA0AA1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7534-E184-4E9C-82D6-9BDAB477FA12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4F207-7A1A-4AE1-9C73-97BF950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C36-3416-43A8-84DC-CFA8C1C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0C3C-4F86-4675-A5AF-875C87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EAB171-5EB6-4A9F-9C9B-6690CEC2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0A027-309D-43EE-B476-B87A75DB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DF114B-1B9C-4887-80C1-065E3270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F6B6-8764-4491-B8A3-EA562015112B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ADE3A8-61CC-4776-84B6-A49A62D0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B9FF4D-DC0C-4831-B2C4-5025ED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0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F2EE-A8B4-45D5-A004-A439CBBB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1D405-92CB-4E66-AAA5-C124462B1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97F065-30CB-44A1-A6BA-4ED44738E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B58D45-2E93-4A9B-A20C-D0A14F20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7C624A-B2F4-48ED-9DAA-0D8C189EF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B36B1-9400-46E7-81DA-B13F932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BA2B-ED77-45B5-996B-7605AEBA04BF}" type="datetime1">
              <a:rPr lang="de-DE" smtClean="0"/>
              <a:t>29.04.2020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7E8AEB-A5DC-4D33-BC89-4BE36B2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F2C5EA-696B-4A28-AD5E-5EB4664C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0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CEDDF-93B7-402C-96E8-30414C6D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1CB2D-A95F-40CB-94E8-4357E772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AE28-D059-4516-8AEB-9CCE6B01FDAE}" type="datetime1">
              <a:rPr lang="de-DE" smtClean="0"/>
              <a:t>29.04.2020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68BBFB-3629-4FE1-84EB-2250734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E58B4-C0E9-40DD-B898-2B51A6E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8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CC45E-0659-43A4-8737-85F0F084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C7EE-E825-4313-87E6-39E54D6D8BEB}" type="datetime1">
              <a:rPr lang="de-DE" smtClean="0"/>
              <a:t>29.04.2020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CC19BF-4B56-4FC9-AD71-22E6B83D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B3E444-30F1-463D-B976-FDD0402B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941ED-1D8A-47E1-8F8C-8E686337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33E6F-AF09-44A8-8ECB-362E8603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5E740D-96EC-433C-B853-27816038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1D11F-5B97-4DD6-AA5B-5C4600FA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702C-D4D2-4062-B280-6B0FC2226735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F8F293-373C-4C4F-8BB3-4E1DF353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3627D-30EF-4355-8128-412A88BE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0F6E3-720D-41F9-9732-5FB52B63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4D8750-C1B2-439D-BA4E-FA4D2A2A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036ED6-671A-42A1-ADD6-47B25BB4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D50C1-1D73-49FA-808F-3E61A01A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BD3D-1001-4DF9-801F-66DC16150467}" type="datetime1">
              <a:rPr lang="de-DE" smtClean="0"/>
              <a:t>29.04.2020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11D4-E663-44A5-9B6A-27A13620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75A9F1-1AAE-43F5-881D-11C5FED6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F3D972-F064-4DAB-A4BB-87D533BB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50CCB-4D91-44CD-AAE8-9D4F71AFA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4308D-74D2-4D09-B652-72C824B00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0F06-2DA4-44C2-976E-4660D6794F70}" type="datetime1">
              <a:rPr lang="de-DE" smtClean="0"/>
              <a:t>29.04.2020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BF672-773E-4A3E-A8A0-B54F32D9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7137D-5E7C-458F-BA06-8E6DFC0A9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tags" Target="../tags/tag16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.jpe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svg"/><Relationship Id="rId1" Type="http://schemas.openxmlformats.org/officeDocument/2006/relationships/tags" Target="../tags/tag1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1.jpe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9.xml"/><Relationship Id="rId6" Type="http://schemas.openxmlformats.org/officeDocument/2006/relationships/image" Target="../media/image67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1.jpe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sebastianka\Git\thesis\dlt-evaluation\dlts.xlsx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C:\Users\sebastianka\Git\thesis\iot-usecase\requirements\Requirements.xlsm" TargetMode="External"/><Relationship Id="rId5" Type="http://schemas.openxmlformats.org/officeDocument/2006/relationships/image" Target="../media/image74.emf"/><Relationship Id="rId4" Type="http://schemas.openxmlformats.org/officeDocument/2006/relationships/oleObject" Target="file:///C:\Users\sebastianka\Git\thesis\iot-usecase\calculation.xlsx" TargetMode="External"/><Relationship Id="rId9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tags" Target="../tags/tag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.jpe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Ein Bild, das Reptil, Schildkröte, Tier, sitzend enthält.&#10;&#10;Automatisch generierte Beschreibung">
            <a:extLst>
              <a:ext uri="{FF2B5EF4-FFF2-40B4-BE49-F238E27FC236}">
                <a16:creationId xmlns:a16="http://schemas.microsoft.com/office/drawing/2014/main" id="{24652701-898A-4491-A6ED-039602EA8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042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EA7317-A730-4F8E-B498-8E0FFB47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790948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/>
              <a:t>Synergie von DLT und IOT:</a:t>
            </a:r>
            <a:br>
              <a:rPr lang="de-DE" sz="4400" dirty="0"/>
            </a:br>
            <a:r>
              <a:rPr lang="de-DE" sz="4400" dirty="0"/>
              <a:t>Anforderungsanalyse und praktische </a:t>
            </a:r>
            <a:r>
              <a:rPr lang="de-DE" sz="4400" dirty="0" err="1"/>
              <a:t>Verprobung</a:t>
            </a:r>
            <a:endParaRPr lang="de-DE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0CF290-0780-497E-942C-ADDACE89B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dirty="0"/>
              <a:t>Masterarbeit von Sebastian Kanz</a:t>
            </a:r>
          </a:p>
          <a:p>
            <a:pPr algn="l"/>
            <a:r>
              <a:rPr lang="de-DE" sz="2000" dirty="0"/>
              <a:t>April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15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Konsensprotokoll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C03FE5C4-EAC5-4A7D-BD8A-9969B7EBD6B2}"/>
              </a:ext>
            </a:extLst>
          </p:cNvPr>
          <p:cNvSpPr/>
          <p:nvPr/>
        </p:nvSpPr>
        <p:spPr>
          <a:xfrm>
            <a:off x="8885443" y="4424515"/>
            <a:ext cx="648000" cy="648000"/>
          </a:xfrm>
          <a:prstGeom prst="ellipse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09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dirty="0"/>
              <a:t>Konsensprotokoll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Smart-</a:t>
            </a:r>
            <a:r>
              <a:rPr lang="de-DE" sz="1800" b="1" dirty="0" err="1">
                <a:solidFill>
                  <a:srgbClr val="7FBB7F"/>
                </a:solidFill>
              </a:rPr>
              <a:t>Contracts</a:t>
            </a:r>
            <a:r>
              <a:rPr lang="de-DE" sz="1800" b="1" dirty="0">
                <a:solidFill>
                  <a:srgbClr val="7FBB7F"/>
                </a:solidFill>
              </a:rPr>
              <a:t> &amp; </a:t>
            </a:r>
            <a:r>
              <a:rPr lang="de-DE" sz="1800" b="1" dirty="0" err="1">
                <a:solidFill>
                  <a:srgbClr val="7FBB7F"/>
                </a:solidFill>
              </a:rPr>
              <a:t>dApps</a:t>
            </a:r>
            <a:endParaRPr lang="de-DE" sz="1800" b="1" dirty="0">
              <a:solidFill>
                <a:srgbClr val="7FBB7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3F0B992-076C-4243-A563-E44734E25832}"/>
              </a:ext>
            </a:extLst>
          </p:cNvPr>
          <p:cNvSpPr/>
          <p:nvPr/>
        </p:nvSpPr>
        <p:spPr>
          <a:xfrm>
            <a:off x="7425300" y="4595968"/>
            <a:ext cx="1456200" cy="620658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80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dirty="0"/>
              <a:t>Zentraler Ledger</a:t>
            </a:r>
          </a:p>
          <a:p>
            <a:r>
              <a:rPr lang="de-DE" sz="1800" dirty="0"/>
              <a:t>Konsensprotokoll</a:t>
            </a:r>
          </a:p>
          <a:p>
            <a:r>
              <a:rPr lang="de-DE" sz="1800" dirty="0"/>
              <a:t>Smart-</a:t>
            </a:r>
            <a:r>
              <a:rPr lang="de-DE" sz="1800" dirty="0" err="1"/>
              <a:t>Contracts</a:t>
            </a:r>
            <a:r>
              <a:rPr lang="de-DE" sz="1800" dirty="0"/>
              <a:t> &amp; </a:t>
            </a:r>
            <a:r>
              <a:rPr lang="de-DE" sz="1800" dirty="0" err="1"/>
              <a:t>dApps</a:t>
            </a:r>
            <a:endParaRPr lang="de-DE" sz="1800" dirty="0"/>
          </a:p>
          <a:p>
            <a:r>
              <a:rPr lang="de-DE" sz="1800" b="1" dirty="0">
                <a:solidFill>
                  <a:srgbClr val="7FBB7F"/>
                </a:solidFill>
              </a:rPr>
              <a:t>State-Channel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3708145-1542-4CE7-9EB4-BECFD0C23EC0}"/>
              </a:ext>
            </a:extLst>
          </p:cNvPr>
          <p:cNvSpPr/>
          <p:nvPr/>
        </p:nvSpPr>
        <p:spPr>
          <a:xfrm>
            <a:off x="7608719" y="2718054"/>
            <a:ext cx="2646325" cy="369275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802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Internet </a:t>
            </a:r>
            <a:r>
              <a:rPr lang="de-DE" sz="2800" dirty="0" err="1"/>
              <a:t>of</a:t>
            </a:r>
            <a:r>
              <a:rPr lang="de-DE" sz="2800" dirty="0"/>
              <a:t> Things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800" dirty="0"/>
              <a:t>Digital Twin</a:t>
            </a:r>
          </a:p>
          <a:p>
            <a:pPr lvl="1"/>
            <a:r>
              <a:rPr lang="de-DE" sz="1800" dirty="0" err="1"/>
              <a:t>Identitiy</a:t>
            </a:r>
            <a:endParaRPr lang="de-DE" sz="1800" dirty="0"/>
          </a:p>
          <a:p>
            <a:pPr lvl="1"/>
            <a:r>
              <a:rPr lang="de-DE" sz="1800" dirty="0"/>
              <a:t>Wallet</a:t>
            </a:r>
          </a:p>
          <a:p>
            <a:pPr lvl="1"/>
            <a:r>
              <a:rPr lang="de-DE" sz="1800" dirty="0"/>
              <a:t>Sensor / Actor</a:t>
            </a:r>
          </a:p>
          <a:p>
            <a:pPr lvl="1"/>
            <a:r>
              <a:rPr lang="de-DE" sz="1800" dirty="0" err="1"/>
              <a:t>Logic</a:t>
            </a:r>
            <a:endParaRPr lang="de-DE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C22A747-5D36-4491-AFDA-BF31F391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490445"/>
            <a:ext cx="5361025" cy="5865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155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Methodik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 err="1">
                <a:solidFill>
                  <a:schemeClr val="bg1"/>
                </a:solidFill>
              </a:rPr>
              <a:t>Umsetzung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Anforderungsevaluierung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Auswahl relevanter DLTs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Implementierung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State-Channel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33923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Anforderungsevaluierung bestätigte einen gemeinsamen Technologiekontext​.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627" y="2819273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Ergebnis (Anforderungen an DLT im Kontext IOT):</a:t>
            </a:r>
          </a:p>
          <a:p>
            <a:r>
              <a:rPr lang="de-DE" sz="1800" dirty="0"/>
              <a:t>Smart-</a:t>
            </a:r>
            <a:r>
              <a:rPr lang="de-DE" sz="1800" dirty="0" err="1"/>
              <a:t>Contracts</a:t>
            </a:r>
            <a:endParaRPr lang="de-DE" sz="1800" dirty="0"/>
          </a:p>
          <a:p>
            <a:r>
              <a:rPr lang="de-DE" sz="1800" dirty="0"/>
              <a:t>Oracle-Services</a:t>
            </a:r>
          </a:p>
          <a:p>
            <a:r>
              <a:rPr lang="de-DE" sz="1800" dirty="0"/>
              <a:t>Zahlungsmittel</a:t>
            </a:r>
          </a:p>
          <a:p>
            <a:r>
              <a:rPr lang="de-DE" sz="1800" dirty="0"/>
              <a:t>Asynchronität</a:t>
            </a:r>
          </a:p>
          <a:p>
            <a:r>
              <a:rPr lang="de-DE" sz="1800" dirty="0"/>
              <a:t>Performanz</a:t>
            </a:r>
          </a:p>
          <a:p>
            <a:r>
              <a:rPr lang="de-DE" sz="1800" dirty="0"/>
              <a:t>Verschlüsselung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albbogen 6">
            <a:extLst>
              <a:ext uri="{FF2B5EF4-FFF2-40B4-BE49-F238E27FC236}">
                <a16:creationId xmlns:a16="http://schemas.microsoft.com/office/drawing/2014/main" id="{A8F7BA4B-A3A1-448A-AD14-0A4CFD7C95D6}"/>
              </a:ext>
            </a:extLst>
          </p:cNvPr>
          <p:cNvSpPr/>
          <p:nvPr/>
        </p:nvSpPr>
        <p:spPr>
          <a:xfrm>
            <a:off x="-2897895" y="2245583"/>
            <a:ext cx="3962216" cy="3962216"/>
          </a:xfrm>
          <a:prstGeom prst="blockArc">
            <a:avLst>
              <a:gd name="adj1" fmla="val 18900000"/>
              <a:gd name="adj2" fmla="val 2700000"/>
              <a:gd name="adj3" fmla="val 545"/>
            </a:avLst>
          </a:prstGeom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C62F1-EE9E-4B05-9221-1CF9F2957C2C}"/>
              </a:ext>
            </a:extLst>
          </p:cNvPr>
          <p:cNvGrpSpPr/>
          <p:nvPr/>
        </p:nvGrpSpPr>
        <p:grpSpPr>
          <a:xfrm>
            <a:off x="475728" y="2894410"/>
            <a:ext cx="4309067" cy="459528"/>
            <a:chOff x="475728" y="2894410"/>
            <a:chExt cx="4309067" cy="459528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98E138D3-1420-4F47-A5E8-670EC5D0DD28}"/>
                </a:ext>
              </a:extLst>
            </p:cNvPr>
            <p:cNvSpPr/>
            <p:nvPr/>
          </p:nvSpPr>
          <p:spPr>
            <a:xfrm>
              <a:off x="705492" y="2940363"/>
              <a:ext cx="4079303" cy="367622"/>
            </a:xfrm>
            <a:custGeom>
              <a:avLst/>
              <a:gdLst>
                <a:gd name="connsiteX0" fmla="*/ 0 w 4079303"/>
                <a:gd name="connsiteY0" fmla="*/ 0 h 367622"/>
                <a:gd name="connsiteX1" fmla="*/ 4079303 w 4079303"/>
                <a:gd name="connsiteY1" fmla="*/ 0 h 367622"/>
                <a:gd name="connsiteX2" fmla="*/ 4079303 w 4079303"/>
                <a:gd name="connsiteY2" fmla="*/ 367622 h 367622"/>
                <a:gd name="connsiteX3" fmla="*/ 0 w 4079303"/>
                <a:gd name="connsiteY3" fmla="*/ 367622 h 367622"/>
                <a:gd name="connsiteX4" fmla="*/ 0 w 4079303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9303" h="367622">
                  <a:moveTo>
                    <a:pt x="0" y="0"/>
                  </a:moveTo>
                  <a:lnTo>
                    <a:pt x="4079303" y="0"/>
                  </a:lnTo>
                  <a:lnTo>
                    <a:pt x="4079303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Standards &amp; Normen evaluieren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DFE6213-6FA2-49E9-9E1D-35C313952253}"/>
                </a:ext>
              </a:extLst>
            </p:cNvPr>
            <p:cNvSpPr/>
            <p:nvPr/>
          </p:nvSpPr>
          <p:spPr>
            <a:xfrm>
              <a:off x="475728" y="2894410"/>
              <a:ext cx="459528" cy="459528"/>
            </a:xfrm>
            <a:prstGeom prst="ellipse">
              <a:avLst/>
            </a:prstGeom>
            <a:solidFill>
              <a:srgbClr val="DDEDD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F65D1FC-1C1E-46C1-B636-C2567E4A442D}"/>
              </a:ext>
            </a:extLst>
          </p:cNvPr>
          <p:cNvGrpSpPr/>
          <p:nvPr/>
        </p:nvGrpSpPr>
        <p:grpSpPr>
          <a:xfrm>
            <a:off x="739156" y="3445668"/>
            <a:ext cx="4045639" cy="459528"/>
            <a:chOff x="739156" y="3445668"/>
            <a:chExt cx="4045639" cy="459528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CFEFC58-06AB-47D4-843E-0649F477143F}"/>
                </a:ext>
              </a:extLst>
            </p:cNvPr>
            <p:cNvSpPr/>
            <p:nvPr/>
          </p:nvSpPr>
          <p:spPr>
            <a:xfrm>
              <a:off x="968920" y="3491621"/>
              <a:ext cx="3815875" cy="367622"/>
            </a:xfrm>
            <a:custGeom>
              <a:avLst/>
              <a:gdLst>
                <a:gd name="connsiteX0" fmla="*/ 0 w 3815875"/>
                <a:gd name="connsiteY0" fmla="*/ 0 h 367622"/>
                <a:gd name="connsiteX1" fmla="*/ 3815875 w 3815875"/>
                <a:gd name="connsiteY1" fmla="*/ 0 h 367622"/>
                <a:gd name="connsiteX2" fmla="*/ 3815875 w 3815875"/>
                <a:gd name="connsiteY2" fmla="*/ 367622 h 367622"/>
                <a:gd name="connsiteX3" fmla="*/ 0 w 3815875"/>
                <a:gd name="connsiteY3" fmla="*/ 367622 h 367622"/>
                <a:gd name="connsiteX4" fmla="*/ 0 w 3815875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75" h="367622">
                  <a:moveTo>
                    <a:pt x="0" y="0"/>
                  </a:moveTo>
                  <a:lnTo>
                    <a:pt x="3815875" y="0"/>
                  </a:lnTo>
                  <a:lnTo>
                    <a:pt x="3815875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Klassifizierungsmodell ableiten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7DC1B3E-35B3-441B-BB99-DDE963E121B5}"/>
                </a:ext>
              </a:extLst>
            </p:cNvPr>
            <p:cNvSpPr/>
            <p:nvPr/>
          </p:nvSpPr>
          <p:spPr>
            <a:xfrm>
              <a:off x="739156" y="3445668"/>
              <a:ext cx="459528" cy="459528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2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B3AB51A-10E0-457B-8B63-5925CF2AFCEA}"/>
              </a:ext>
            </a:extLst>
          </p:cNvPr>
          <p:cNvGrpSpPr/>
          <p:nvPr/>
        </p:nvGrpSpPr>
        <p:grpSpPr>
          <a:xfrm>
            <a:off x="820007" y="3996926"/>
            <a:ext cx="3964788" cy="459528"/>
            <a:chOff x="820007" y="3996926"/>
            <a:chExt cx="3964788" cy="459528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C71F0323-BB90-4A50-9878-83584EA551F2}"/>
                </a:ext>
              </a:extLst>
            </p:cNvPr>
            <p:cNvSpPr/>
            <p:nvPr/>
          </p:nvSpPr>
          <p:spPr>
            <a:xfrm>
              <a:off x="1049771" y="4042879"/>
              <a:ext cx="3735024" cy="367622"/>
            </a:xfrm>
            <a:custGeom>
              <a:avLst/>
              <a:gdLst>
                <a:gd name="connsiteX0" fmla="*/ 0 w 3735024"/>
                <a:gd name="connsiteY0" fmla="*/ 0 h 367622"/>
                <a:gd name="connsiteX1" fmla="*/ 3735024 w 3735024"/>
                <a:gd name="connsiteY1" fmla="*/ 0 h 367622"/>
                <a:gd name="connsiteX2" fmla="*/ 3735024 w 3735024"/>
                <a:gd name="connsiteY2" fmla="*/ 367622 h 367622"/>
                <a:gd name="connsiteX3" fmla="*/ 0 w 3735024"/>
                <a:gd name="connsiteY3" fmla="*/ 367622 h 367622"/>
                <a:gd name="connsiteX4" fmla="*/ 0 w 3735024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5024" h="367622">
                  <a:moveTo>
                    <a:pt x="0" y="0"/>
                  </a:moveTo>
                  <a:lnTo>
                    <a:pt x="3735024" y="0"/>
                  </a:lnTo>
                  <a:lnTo>
                    <a:pt x="3735024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Anforderungsanalyse durchführen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63484BF-BFDE-40DA-B3B6-BFF514009509}"/>
                </a:ext>
              </a:extLst>
            </p:cNvPr>
            <p:cNvSpPr/>
            <p:nvPr/>
          </p:nvSpPr>
          <p:spPr>
            <a:xfrm>
              <a:off x="820007" y="3996926"/>
              <a:ext cx="459528" cy="459528"/>
            </a:xfrm>
            <a:prstGeom prst="ellipse">
              <a:avLst/>
            </a:prstGeom>
            <a:solidFill>
              <a:srgbClr val="E7DDEC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3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6FD3CF3-916E-4B29-B54E-8DC5673C52F5}"/>
              </a:ext>
            </a:extLst>
          </p:cNvPr>
          <p:cNvGrpSpPr/>
          <p:nvPr/>
        </p:nvGrpSpPr>
        <p:grpSpPr>
          <a:xfrm>
            <a:off x="739156" y="4548184"/>
            <a:ext cx="4045639" cy="459528"/>
            <a:chOff x="739156" y="4548184"/>
            <a:chExt cx="4045639" cy="459528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3D44AB-E0FE-42A3-A2A3-19931B6F9447}"/>
                </a:ext>
              </a:extLst>
            </p:cNvPr>
            <p:cNvSpPr/>
            <p:nvPr/>
          </p:nvSpPr>
          <p:spPr>
            <a:xfrm>
              <a:off x="968920" y="4594137"/>
              <a:ext cx="3815875" cy="367622"/>
            </a:xfrm>
            <a:custGeom>
              <a:avLst/>
              <a:gdLst>
                <a:gd name="connsiteX0" fmla="*/ 0 w 3815875"/>
                <a:gd name="connsiteY0" fmla="*/ 0 h 367622"/>
                <a:gd name="connsiteX1" fmla="*/ 3815875 w 3815875"/>
                <a:gd name="connsiteY1" fmla="*/ 0 h 367622"/>
                <a:gd name="connsiteX2" fmla="*/ 3815875 w 3815875"/>
                <a:gd name="connsiteY2" fmla="*/ 367622 h 367622"/>
                <a:gd name="connsiteX3" fmla="*/ 0 w 3815875"/>
                <a:gd name="connsiteY3" fmla="*/ 367622 h 367622"/>
                <a:gd name="connsiteX4" fmla="*/ 0 w 3815875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75" h="367622">
                  <a:moveTo>
                    <a:pt x="0" y="0"/>
                  </a:moveTo>
                  <a:lnTo>
                    <a:pt x="3815875" y="0"/>
                  </a:lnTo>
                  <a:lnTo>
                    <a:pt x="3815875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DLT-Relevanz prüfen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A0E61D9-1455-4D6A-96A4-7D55CF7B2D54}"/>
                </a:ext>
              </a:extLst>
            </p:cNvPr>
            <p:cNvSpPr/>
            <p:nvPr/>
          </p:nvSpPr>
          <p:spPr>
            <a:xfrm>
              <a:off x="739156" y="4548184"/>
              <a:ext cx="459528" cy="459528"/>
            </a:xfrm>
            <a:prstGeom prst="ellipse">
              <a:avLst/>
            </a:prstGeom>
            <a:solidFill>
              <a:srgbClr val="F8CECC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4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91732BB-C0D0-45A7-9EDF-BFF316839D19}"/>
              </a:ext>
            </a:extLst>
          </p:cNvPr>
          <p:cNvGrpSpPr/>
          <p:nvPr/>
        </p:nvGrpSpPr>
        <p:grpSpPr>
          <a:xfrm>
            <a:off x="475728" y="5099442"/>
            <a:ext cx="4309067" cy="459528"/>
            <a:chOff x="475728" y="5099442"/>
            <a:chExt cx="4309067" cy="459528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450CDF7-5969-44A5-9351-128ECFB0AC70}"/>
                </a:ext>
              </a:extLst>
            </p:cNvPr>
            <p:cNvSpPr/>
            <p:nvPr/>
          </p:nvSpPr>
          <p:spPr>
            <a:xfrm>
              <a:off x="705492" y="5145395"/>
              <a:ext cx="4079303" cy="367622"/>
            </a:xfrm>
            <a:custGeom>
              <a:avLst/>
              <a:gdLst>
                <a:gd name="connsiteX0" fmla="*/ 0 w 4079303"/>
                <a:gd name="connsiteY0" fmla="*/ 0 h 367622"/>
                <a:gd name="connsiteX1" fmla="*/ 4079303 w 4079303"/>
                <a:gd name="connsiteY1" fmla="*/ 0 h 367622"/>
                <a:gd name="connsiteX2" fmla="*/ 4079303 w 4079303"/>
                <a:gd name="connsiteY2" fmla="*/ 367622 h 367622"/>
                <a:gd name="connsiteX3" fmla="*/ 0 w 4079303"/>
                <a:gd name="connsiteY3" fmla="*/ 367622 h 367622"/>
                <a:gd name="connsiteX4" fmla="*/ 0 w 4079303"/>
                <a:gd name="connsiteY4" fmla="*/ 0 h 36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9303" h="367622">
                  <a:moveTo>
                    <a:pt x="0" y="0"/>
                  </a:moveTo>
                  <a:lnTo>
                    <a:pt x="4079303" y="0"/>
                  </a:lnTo>
                  <a:lnTo>
                    <a:pt x="4079303" y="367622"/>
                  </a:lnTo>
                  <a:lnTo>
                    <a:pt x="0" y="367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801" tIns="48260" rIns="48260" bIns="4826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kern="1200" dirty="0"/>
                <a:t>Anforderungen transferieren auf DLT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993D2A8-58B1-414B-93F8-A85FA2E93016}"/>
                </a:ext>
              </a:extLst>
            </p:cNvPr>
            <p:cNvSpPr/>
            <p:nvPr/>
          </p:nvSpPr>
          <p:spPr>
            <a:xfrm>
              <a:off x="475728" y="5099442"/>
              <a:ext cx="459528" cy="459528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de-DE" b="1" dirty="0">
                  <a:solidFill>
                    <a:srgbClr val="404040"/>
                  </a:solidFill>
                </a:rPr>
                <a:t>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292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Implementierung wurde auf Basis von Ethereum umgesetzt.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/>
              <a:t>Zugrundliegende</a:t>
            </a:r>
            <a:r>
              <a:rPr lang="en-US" sz="1800" b="1" dirty="0"/>
              <a:t> </a:t>
            </a:r>
            <a:r>
              <a:rPr lang="en-US" sz="1800" b="1" dirty="0" err="1"/>
              <a:t>Kriterien</a:t>
            </a:r>
            <a:endParaRPr lang="en-US" sz="1800" b="1" dirty="0"/>
          </a:p>
          <a:p>
            <a:endParaRPr lang="en-US" sz="1800" dirty="0"/>
          </a:p>
          <a:p>
            <a:r>
              <a:rPr lang="en-US" sz="1800" dirty="0"/>
              <a:t>Business Relevance [2]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err="1"/>
              <a:t>Github</a:t>
            </a:r>
            <a:r>
              <a:rPr lang="en-US" sz="1800" dirty="0"/>
              <a:t> Activity [3]</a:t>
            </a:r>
          </a:p>
          <a:p>
            <a:endParaRPr lang="en-US" sz="1800" dirty="0"/>
          </a:p>
          <a:p>
            <a:r>
              <a:rPr lang="en-US" sz="1800" dirty="0"/>
              <a:t>Blockchain Activity [4]</a:t>
            </a:r>
          </a:p>
          <a:p>
            <a:endParaRPr lang="en-US" sz="1800" dirty="0"/>
          </a:p>
          <a:p>
            <a:r>
              <a:rPr lang="en-US" sz="1800" dirty="0"/>
              <a:t>IOT Suitability [5]</a:t>
            </a:r>
          </a:p>
          <a:p>
            <a:endParaRPr lang="en-US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35910" y="2286000"/>
            <a:ext cx="6292184" cy="3748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82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800" b="1" dirty="0" err="1">
                <a:solidFill>
                  <a:prstClr val="white"/>
                </a:solidFill>
              </a:rPr>
              <a:t>Eingesetzte</a:t>
            </a:r>
            <a:r>
              <a:rPr lang="en-US" sz="1800" b="1" dirty="0">
                <a:solidFill>
                  <a:prstClr val="white"/>
                </a:solidFill>
              </a:rPr>
              <a:t> </a:t>
            </a:r>
            <a:r>
              <a:rPr lang="en-US" sz="1800" b="1" dirty="0" err="1">
                <a:solidFill>
                  <a:prstClr val="white"/>
                </a:solidFill>
              </a:rPr>
              <a:t>Technologien</a:t>
            </a:r>
            <a:endParaRPr lang="en-US" sz="1800" b="1" dirty="0">
              <a:solidFill>
                <a:prstClr val="white"/>
              </a:solidFill>
            </a:endParaRPr>
          </a:p>
          <a:p>
            <a:pPr lvl="0"/>
            <a:endParaRPr lang="en-US" sz="1800" dirty="0">
              <a:solidFill>
                <a:prstClr val="white"/>
              </a:solidFill>
            </a:endParaRPr>
          </a:p>
          <a:p>
            <a:pPr lvl="0"/>
            <a:r>
              <a:rPr lang="en-US" sz="1800" b="1" dirty="0">
                <a:solidFill>
                  <a:srgbClr val="7FBB7F"/>
                </a:solidFill>
              </a:rPr>
              <a:t>Solidity Smart-Contracts</a:t>
            </a:r>
          </a:p>
          <a:p>
            <a:pPr lvl="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B988F08-D001-4D66-AB34-554FEA59DA68}"/>
              </a:ext>
            </a:extLst>
          </p:cNvPr>
          <p:cNvSpPr/>
          <p:nvPr/>
        </p:nvSpPr>
        <p:spPr>
          <a:xfrm>
            <a:off x="6359013" y="4542503"/>
            <a:ext cx="4308987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Eingesetzte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Solidity Smart-Contracts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 Web-App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B59363F-503E-4767-A71D-A1FD52B7D47C}"/>
              </a:ext>
            </a:extLst>
          </p:cNvPr>
          <p:cNvSpPr/>
          <p:nvPr/>
        </p:nvSpPr>
        <p:spPr>
          <a:xfrm>
            <a:off x="7943249" y="2590800"/>
            <a:ext cx="1124625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29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Eingesetzte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Solidity Smart-Contracts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 Web-App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Wallet-App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6BFEB23-8C35-4B40-9781-794394F59DD8}"/>
              </a:ext>
            </a:extLst>
          </p:cNvPr>
          <p:cNvSpPr/>
          <p:nvPr/>
        </p:nvSpPr>
        <p:spPr>
          <a:xfrm>
            <a:off x="6339236" y="1379514"/>
            <a:ext cx="2814598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997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/>
              <a:t>Gliederung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CD52FA9-473D-4D18-8BEB-2CCB8D630A5F}"/>
              </a:ext>
            </a:extLst>
          </p:cNvPr>
          <p:cNvGrpSpPr/>
          <p:nvPr/>
        </p:nvGrpSpPr>
        <p:grpSpPr>
          <a:xfrm>
            <a:off x="5217419" y="998886"/>
            <a:ext cx="1760136" cy="2090389"/>
            <a:chOff x="5217419" y="998886"/>
            <a:chExt cx="1760136" cy="2090389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C94C4EF-BF32-471A-9347-0186DFE5DFEC}"/>
                </a:ext>
              </a:extLst>
            </p:cNvPr>
            <p:cNvGrpSpPr/>
            <p:nvPr/>
          </p:nvGrpSpPr>
          <p:grpSpPr>
            <a:xfrm>
              <a:off x="5235563" y="998886"/>
              <a:ext cx="1741992" cy="2090389"/>
              <a:chOff x="2893274" y="1338611"/>
              <a:chExt cx="1741992" cy="2090389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0C5CC6E7-8B84-41B7-8A0F-61E3DCD87E3C}"/>
                  </a:ext>
                </a:extLst>
              </p:cNvPr>
              <p:cNvSpPr/>
              <p:nvPr/>
            </p:nvSpPr>
            <p:spPr>
              <a:xfrm>
                <a:off x="3232962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6" name="Rechteck 35" descr="Checkmark">
                <a:extLst>
                  <a:ext uri="{FF2B5EF4-FFF2-40B4-BE49-F238E27FC236}">
                    <a16:creationId xmlns:a16="http://schemas.microsoft.com/office/drawing/2014/main" id="{DBFA0067-EA63-4350-B10E-212BE66D2A1A}"/>
                  </a:ext>
                </a:extLst>
              </p:cNvPr>
              <p:cNvSpPr/>
              <p:nvPr/>
            </p:nvSpPr>
            <p:spPr>
              <a:xfrm>
                <a:off x="3459421" y="1565070"/>
                <a:ext cx="609697" cy="609697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7CAAB4B2-D99B-4403-BDD8-B0C18FC4A177}"/>
                  </a:ext>
                </a:extLst>
              </p:cNvPr>
              <p:cNvSpPr/>
              <p:nvPr/>
            </p:nvSpPr>
            <p:spPr>
              <a:xfrm>
                <a:off x="2893274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Einleitung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9BC9473-4A70-49BD-ABB5-D9D9E75BFCC1}"/>
                </a:ext>
              </a:extLst>
            </p:cNvPr>
            <p:cNvSpPr txBox="1"/>
            <p:nvPr/>
          </p:nvSpPr>
          <p:spPr>
            <a:xfrm>
              <a:off x="5217419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1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AAEC2A-85C1-456E-A1C8-62C588E86279}"/>
              </a:ext>
            </a:extLst>
          </p:cNvPr>
          <p:cNvGrpSpPr/>
          <p:nvPr/>
        </p:nvGrpSpPr>
        <p:grpSpPr>
          <a:xfrm>
            <a:off x="7138159" y="998886"/>
            <a:ext cx="2030480" cy="2081711"/>
            <a:chOff x="7138159" y="998886"/>
            <a:chExt cx="2030480" cy="2081711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6EA3EFA-972F-4DB3-8AC0-55CC2553FA20}"/>
                </a:ext>
              </a:extLst>
            </p:cNvPr>
            <p:cNvGrpSpPr/>
            <p:nvPr/>
          </p:nvGrpSpPr>
          <p:grpSpPr>
            <a:xfrm>
              <a:off x="7138159" y="998886"/>
              <a:ext cx="2030480" cy="2081711"/>
              <a:chOff x="4795870" y="1338611"/>
              <a:chExt cx="2030480" cy="2081711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ECC0D39-5B5E-4626-BC24-C1188684AA9A}"/>
                  </a:ext>
                </a:extLst>
              </p:cNvPr>
              <p:cNvSpPr/>
              <p:nvPr/>
            </p:nvSpPr>
            <p:spPr>
              <a:xfrm>
                <a:off x="5279803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3" name="Rechteck 32" descr="Books">
                <a:extLst>
                  <a:ext uri="{FF2B5EF4-FFF2-40B4-BE49-F238E27FC236}">
                    <a16:creationId xmlns:a16="http://schemas.microsoft.com/office/drawing/2014/main" id="{88F35792-98AD-4C4B-AC7B-C39FF03E36EE}"/>
                  </a:ext>
                </a:extLst>
              </p:cNvPr>
              <p:cNvSpPr/>
              <p:nvPr/>
            </p:nvSpPr>
            <p:spPr>
              <a:xfrm>
                <a:off x="5506262" y="1565070"/>
                <a:ext cx="609697" cy="609697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F139E2E-CCBE-45EC-AAC1-3822F6297930}"/>
                  </a:ext>
                </a:extLst>
              </p:cNvPr>
              <p:cNvSpPr/>
              <p:nvPr/>
            </p:nvSpPr>
            <p:spPr>
              <a:xfrm>
                <a:off x="4795870" y="2723526"/>
                <a:ext cx="2030480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Theoretische Grundlagen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357C48F-FD26-4E61-A81D-217D0A03A312}"/>
                </a:ext>
              </a:extLst>
            </p:cNvPr>
            <p:cNvSpPr txBox="1"/>
            <p:nvPr/>
          </p:nvSpPr>
          <p:spPr>
            <a:xfrm>
              <a:off x="7252656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2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F30511-DB82-41F7-9F23-3A98E5AF3BA0}"/>
              </a:ext>
            </a:extLst>
          </p:cNvPr>
          <p:cNvGrpSpPr/>
          <p:nvPr/>
        </p:nvGrpSpPr>
        <p:grpSpPr>
          <a:xfrm>
            <a:off x="9312884" y="998886"/>
            <a:ext cx="1758352" cy="2090389"/>
            <a:chOff x="9312884" y="998886"/>
            <a:chExt cx="1758352" cy="2090389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2302209-386C-41A4-B274-D2095CE921D5}"/>
                </a:ext>
              </a:extLst>
            </p:cNvPr>
            <p:cNvGrpSpPr/>
            <p:nvPr/>
          </p:nvGrpSpPr>
          <p:grpSpPr>
            <a:xfrm>
              <a:off x="9329244" y="998886"/>
              <a:ext cx="1741992" cy="2090389"/>
              <a:chOff x="6986955" y="1338611"/>
              <a:chExt cx="1741992" cy="2090389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4D5B789-95CC-4A4E-AD8D-96D6FFE4CF91}"/>
                  </a:ext>
                </a:extLst>
              </p:cNvPr>
              <p:cNvSpPr/>
              <p:nvPr/>
            </p:nvSpPr>
            <p:spPr>
              <a:xfrm>
                <a:off x="7326644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0" name="Rechteck 29" descr="Statistics">
                <a:extLst>
                  <a:ext uri="{FF2B5EF4-FFF2-40B4-BE49-F238E27FC236}">
                    <a16:creationId xmlns:a16="http://schemas.microsoft.com/office/drawing/2014/main" id="{6031B8FA-4078-48CF-B2BF-B13EC2F77E1B}"/>
                  </a:ext>
                </a:extLst>
              </p:cNvPr>
              <p:cNvSpPr/>
              <p:nvPr/>
            </p:nvSpPr>
            <p:spPr>
              <a:xfrm>
                <a:off x="7553103" y="1565070"/>
                <a:ext cx="609697" cy="609697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8816F57-7194-47C5-862D-CA08BD8FE8D8}"/>
                  </a:ext>
                </a:extLst>
              </p:cNvPr>
              <p:cNvSpPr/>
              <p:nvPr/>
            </p:nvSpPr>
            <p:spPr>
              <a:xfrm>
                <a:off x="698695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Methodik &amp; Umsetzung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C35CE42B-CA0D-487D-B144-4C5D9D697B95}"/>
                </a:ext>
              </a:extLst>
            </p:cNvPr>
            <p:cNvSpPr txBox="1"/>
            <p:nvPr/>
          </p:nvSpPr>
          <p:spPr>
            <a:xfrm>
              <a:off x="9312884" y="130857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3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31EFE3-802E-4D6D-A8DA-60C2E09549A3}"/>
              </a:ext>
            </a:extLst>
          </p:cNvPr>
          <p:cNvGrpSpPr/>
          <p:nvPr/>
        </p:nvGrpSpPr>
        <p:grpSpPr>
          <a:xfrm>
            <a:off x="9329244" y="3429000"/>
            <a:ext cx="1741992" cy="2090389"/>
            <a:chOff x="9329244" y="3429000"/>
            <a:chExt cx="1741992" cy="2090389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D1C1E1F7-C0DE-4035-93FE-94E7051D3ED0}"/>
                </a:ext>
              </a:extLst>
            </p:cNvPr>
            <p:cNvGrpSpPr/>
            <p:nvPr/>
          </p:nvGrpSpPr>
          <p:grpSpPr>
            <a:xfrm>
              <a:off x="9329244" y="3429000"/>
              <a:ext cx="1741992" cy="2090389"/>
              <a:chOff x="13127478" y="1338611"/>
              <a:chExt cx="1741992" cy="2090389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9C01F90-123D-43F1-868F-6D09F26CC1CE}"/>
                  </a:ext>
                </a:extLst>
              </p:cNvPr>
              <p:cNvSpPr/>
              <p:nvPr/>
            </p:nvSpPr>
            <p:spPr>
              <a:xfrm>
                <a:off x="1346716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3" name="Rechteck 42" descr="Board Room">
                <a:extLst>
                  <a:ext uri="{FF2B5EF4-FFF2-40B4-BE49-F238E27FC236}">
                    <a16:creationId xmlns:a16="http://schemas.microsoft.com/office/drawing/2014/main" id="{E6CA62BE-A9AF-4405-930F-C349E7A12650}"/>
                  </a:ext>
                </a:extLst>
              </p:cNvPr>
              <p:cNvSpPr/>
              <p:nvPr/>
            </p:nvSpPr>
            <p:spPr>
              <a:xfrm>
                <a:off x="13693625" y="1565070"/>
                <a:ext cx="609697" cy="609697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5124859-9EBC-4771-A5D9-8C6CB1A046C6}"/>
                  </a:ext>
                </a:extLst>
              </p:cNvPr>
              <p:cNvSpPr/>
              <p:nvPr/>
            </p:nvSpPr>
            <p:spPr>
              <a:xfrm>
                <a:off x="13127478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Diskussion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D3CD0392-C6C5-4918-889F-66D731D8B38D}"/>
                </a:ext>
              </a:extLst>
            </p:cNvPr>
            <p:cNvSpPr txBox="1"/>
            <p:nvPr/>
          </p:nvSpPr>
          <p:spPr>
            <a:xfrm>
              <a:off x="9362289" y="3742011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6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458B24C-8180-431E-8246-2C593CF59090}"/>
              </a:ext>
            </a:extLst>
          </p:cNvPr>
          <p:cNvGrpSpPr/>
          <p:nvPr/>
        </p:nvGrpSpPr>
        <p:grpSpPr>
          <a:xfrm>
            <a:off x="7279878" y="3429000"/>
            <a:ext cx="1744517" cy="2090389"/>
            <a:chOff x="7279878" y="3429000"/>
            <a:chExt cx="1744517" cy="2090389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B25DE580-1609-4FE9-8940-A03406BDB4A1}"/>
                </a:ext>
              </a:extLst>
            </p:cNvPr>
            <p:cNvGrpSpPr/>
            <p:nvPr/>
          </p:nvGrpSpPr>
          <p:grpSpPr>
            <a:xfrm>
              <a:off x="7282403" y="3429000"/>
              <a:ext cx="1741992" cy="2090389"/>
              <a:chOff x="11080637" y="1338611"/>
              <a:chExt cx="1741992" cy="2090389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5FD19CB8-5E78-41EF-A0FD-0C293C248833}"/>
                  </a:ext>
                </a:extLst>
              </p:cNvPr>
              <p:cNvSpPr/>
              <p:nvPr/>
            </p:nvSpPr>
            <p:spPr>
              <a:xfrm>
                <a:off x="1142032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6" name="Rechteck 45" descr="Presentation with Media">
                <a:extLst>
                  <a:ext uri="{FF2B5EF4-FFF2-40B4-BE49-F238E27FC236}">
                    <a16:creationId xmlns:a16="http://schemas.microsoft.com/office/drawing/2014/main" id="{D164FB99-AB2C-43FB-956D-370F05D884DA}"/>
                  </a:ext>
                </a:extLst>
              </p:cNvPr>
              <p:cNvSpPr/>
              <p:nvPr/>
            </p:nvSpPr>
            <p:spPr>
              <a:xfrm>
                <a:off x="11646785" y="1565070"/>
                <a:ext cx="609697" cy="609697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9802038-A4E5-4A23-A7F8-386F9EF7F9EA}"/>
                  </a:ext>
                </a:extLst>
              </p:cNvPr>
              <p:cNvSpPr/>
              <p:nvPr/>
            </p:nvSpPr>
            <p:spPr>
              <a:xfrm>
                <a:off x="11080637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 dirty="0">
                    <a:solidFill>
                      <a:schemeClr val="tx1"/>
                    </a:solidFill>
                  </a:rPr>
                  <a:t>Ausblick</a:t>
                </a:r>
                <a:endParaRPr lang="en-US" sz="25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45289595-A2C7-4939-BFAC-F6DD9D22E03A}"/>
                </a:ext>
              </a:extLst>
            </p:cNvPr>
            <p:cNvSpPr txBox="1"/>
            <p:nvPr/>
          </p:nvSpPr>
          <p:spPr>
            <a:xfrm>
              <a:off x="7279878" y="375060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5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61FDA8-8AB8-417C-8E1F-2907483F1C84}"/>
              </a:ext>
            </a:extLst>
          </p:cNvPr>
          <p:cNvGrpSpPr/>
          <p:nvPr/>
        </p:nvGrpSpPr>
        <p:grpSpPr>
          <a:xfrm>
            <a:off x="5233037" y="3429000"/>
            <a:ext cx="1744517" cy="2090389"/>
            <a:chOff x="5233037" y="3429000"/>
            <a:chExt cx="1744517" cy="2090389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929AB0F-A663-4C73-A99C-4FAE5DB583F7}"/>
                </a:ext>
              </a:extLst>
            </p:cNvPr>
            <p:cNvGrpSpPr/>
            <p:nvPr/>
          </p:nvGrpSpPr>
          <p:grpSpPr>
            <a:xfrm>
              <a:off x="5235562" y="3429000"/>
              <a:ext cx="1741992" cy="2090389"/>
              <a:chOff x="9033796" y="1338611"/>
              <a:chExt cx="1741992" cy="2090389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D482819F-2AC3-4DD5-BAA7-AF92C89FF70C}"/>
                  </a:ext>
                </a:extLst>
              </p:cNvPr>
              <p:cNvSpPr/>
              <p:nvPr/>
            </p:nvSpPr>
            <p:spPr>
              <a:xfrm>
                <a:off x="9373485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9" name="Rechteck 48" descr="Bullseye">
                <a:extLst>
                  <a:ext uri="{FF2B5EF4-FFF2-40B4-BE49-F238E27FC236}">
                    <a16:creationId xmlns:a16="http://schemas.microsoft.com/office/drawing/2014/main" id="{801E8A93-16FF-41C2-B27A-1C7699071801}"/>
                  </a:ext>
                </a:extLst>
              </p:cNvPr>
              <p:cNvSpPr/>
              <p:nvPr/>
            </p:nvSpPr>
            <p:spPr>
              <a:xfrm>
                <a:off x="9599944" y="1565070"/>
                <a:ext cx="609697" cy="609697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A39F4B46-18CB-4A93-9DEB-34CEB4B84C84}"/>
                  </a:ext>
                </a:extLst>
              </p:cNvPr>
              <p:cNvSpPr/>
              <p:nvPr/>
            </p:nvSpPr>
            <p:spPr>
              <a:xfrm>
                <a:off x="9033796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500" kern="1200">
                    <a:solidFill>
                      <a:schemeClr val="tx1"/>
                    </a:solidFill>
                  </a:rPr>
                  <a:t>Ergebnisse</a:t>
                </a:r>
                <a:endParaRPr lang="en-US" sz="2500" kern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2E0E1B95-DDF3-4EB8-A9D4-2B845123190A}"/>
                </a:ext>
              </a:extLst>
            </p:cNvPr>
            <p:cNvSpPr txBox="1"/>
            <p:nvPr/>
          </p:nvSpPr>
          <p:spPr>
            <a:xfrm>
              <a:off x="5233037" y="3750608"/>
              <a:ext cx="3465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500" cap="all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44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Die Anwendung profitiert von einem </a:t>
            </a:r>
            <a:br>
              <a:rPr lang="de-DE" sz="2800" dirty="0"/>
            </a:br>
            <a:r>
              <a:rPr lang="de-DE" sz="2800" dirty="0"/>
              <a:t>modernen Technologie-Stack.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2936323-AB5D-42D4-B653-13ACB270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933" y="1074914"/>
            <a:ext cx="5734378" cy="47081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64F534C-1576-4D6D-BF24-A1F3AD3D68BD}"/>
              </a:ext>
            </a:extLst>
          </p:cNvPr>
          <p:cNvSpPr/>
          <p:nvPr/>
        </p:nvSpPr>
        <p:spPr>
          <a:xfrm>
            <a:off x="10127694" y="2148350"/>
            <a:ext cx="1258061" cy="707923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67D39CF-2700-448A-8315-959B21A8D52A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de-DE" sz="1800" b="1" dirty="0">
                <a:solidFill>
                  <a:prstClr val="white"/>
                </a:solidFill>
              </a:rPr>
              <a:t>Eingesetzte Technologien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Solidity Smart-Contracts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ReactJS Web-App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dirty="0">
                <a:solidFill>
                  <a:prstClr val="white"/>
                </a:solidFill>
              </a:rPr>
              <a:t>Android Wallet-App</a:t>
            </a:r>
          </a:p>
          <a:p>
            <a:pPr lvl="0">
              <a:defRPr/>
            </a:pPr>
            <a:endParaRPr lang="en-US" sz="18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sz="1800" b="1" dirty="0">
                <a:solidFill>
                  <a:srgbClr val="7FBB7F"/>
                </a:solidFill>
              </a:rPr>
              <a:t>NodeJS / C-Backend (</a:t>
            </a:r>
            <a:r>
              <a:rPr lang="en-US" sz="1800" b="1" dirty="0" err="1">
                <a:solidFill>
                  <a:srgbClr val="7FBB7F"/>
                </a:solidFill>
              </a:rPr>
              <a:t>Kaffeemaschine</a:t>
            </a:r>
            <a:r>
              <a:rPr lang="en-US" sz="1800" b="1" dirty="0">
                <a:solidFill>
                  <a:srgbClr val="7FBB7F"/>
                </a:solidFill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06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1144981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Methodik &amp; Umsetzung</a:t>
            </a:r>
            <a:br>
              <a:rPr lang="de-DE" sz="2800" dirty="0"/>
            </a:br>
            <a:r>
              <a:rPr lang="de-DE" sz="2800" dirty="0"/>
              <a:t>State-Channel sind eine mögliche Antwort auf das Skalierungsproblem von Blockchains.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7FBB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EF25BE3-743C-4E08-A96E-8DAD9AD6E24C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800" dirty="0">
                <a:solidFill>
                  <a:prstClr val="white"/>
                </a:solidFill>
              </a:rPr>
              <a:t>2,5 * 40 * 10.000 = 1.000.000 Transaktionen pro Tag (11,6 TPS)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Asynchronität führt zu Offline-Fähigkeit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Umsetzung mittels Smart-</a:t>
            </a:r>
            <a:r>
              <a:rPr lang="de-DE" sz="1800" dirty="0" err="1">
                <a:solidFill>
                  <a:prstClr val="white"/>
                </a:solidFill>
              </a:rPr>
              <a:t>Contract</a:t>
            </a:r>
            <a:r>
              <a:rPr lang="de-DE" sz="1800" dirty="0">
                <a:solidFill>
                  <a:prstClr val="white"/>
                </a:solidFill>
              </a:rPr>
              <a:t> („</a:t>
            </a:r>
            <a:r>
              <a:rPr lang="de-DE" sz="1800" dirty="0" err="1">
                <a:solidFill>
                  <a:prstClr val="white"/>
                </a:solidFill>
              </a:rPr>
              <a:t>One-way</a:t>
            </a:r>
            <a:r>
              <a:rPr lang="de-DE" sz="1800" dirty="0">
                <a:solidFill>
                  <a:prstClr val="white"/>
                </a:solidFill>
              </a:rPr>
              <a:t> Payment-Channel“)</a:t>
            </a: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Ergebnis: 20.000 Transaktionen pro Woche (2858 Transaktionen pro Tag, bzw. 0,03 TPS)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0F1732D2-C444-40DE-84A5-DE041B4C60DB}"/>
              </a:ext>
            </a:extLst>
          </p:cNvPr>
          <p:cNvGrpSpPr/>
          <p:nvPr/>
        </p:nvGrpSpPr>
        <p:grpSpPr>
          <a:xfrm>
            <a:off x="4432520" y="2718054"/>
            <a:ext cx="3424714" cy="3198152"/>
            <a:chOff x="4062984" y="3055560"/>
            <a:chExt cx="3424714" cy="3198152"/>
          </a:xfrm>
        </p:grpSpPr>
        <p:pic>
          <p:nvPicPr>
            <p:cNvPr id="10" name="Grafik 9" descr="Benutzer">
              <a:extLst>
                <a:ext uri="{FF2B5EF4-FFF2-40B4-BE49-F238E27FC236}">
                  <a16:creationId xmlns:a16="http://schemas.microsoft.com/office/drawing/2014/main" id="{06C556DD-6448-4E9A-9F83-4AB305BE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62984" y="3595560"/>
              <a:ext cx="720000" cy="720000"/>
            </a:xfrm>
            <a:prstGeom prst="rect">
              <a:avLst/>
            </a:prstGeom>
          </p:spPr>
        </p:pic>
        <p:pic>
          <p:nvPicPr>
            <p:cNvPr id="12" name="Grafik 11" descr="Kaffee">
              <a:extLst>
                <a:ext uri="{FF2B5EF4-FFF2-40B4-BE49-F238E27FC236}">
                  <a16:creationId xmlns:a16="http://schemas.microsoft.com/office/drawing/2014/main" id="{13BB8C57-2C24-4DEB-8496-DF8F3E1D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7698" y="3587149"/>
              <a:ext cx="720000" cy="720000"/>
            </a:xfrm>
            <a:prstGeom prst="rect">
              <a:avLst/>
            </a:prstGeom>
          </p:spPr>
        </p:pic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3732CFF-EA42-4EA7-A352-6D0A3A614AEA}"/>
                </a:ext>
              </a:extLst>
            </p:cNvPr>
            <p:cNvGrpSpPr/>
            <p:nvPr/>
          </p:nvGrpSpPr>
          <p:grpSpPr>
            <a:xfrm>
              <a:off x="4862811" y="3055560"/>
              <a:ext cx="1800000" cy="1800000"/>
              <a:chOff x="5788329" y="2810078"/>
              <a:chExt cx="1800000" cy="18000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1AAA983A-F6CC-44C7-893F-6B02439ECDF0}"/>
                  </a:ext>
                </a:extLst>
              </p:cNvPr>
              <p:cNvSpPr/>
              <p:nvPr/>
            </p:nvSpPr>
            <p:spPr>
              <a:xfrm>
                <a:off x="5788329" y="2810078"/>
                <a:ext cx="1800000" cy="1800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DFDA81A-E111-4CCE-BCAA-AFE48A615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157" y="3307406"/>
                <a:ext cx="1397831" cy="0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C62D067E-0C76-4EF5-BA19-9E8246D0F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1876" y="3837664"/>
                <a:ext cx="1397831" cy="0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319737FB-2AD3-4AB4-806C-E39174400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3971" y="3577158"/>
                <a:ext cx="1386946" cy="1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DBD786B-D9B9-416C-B741-41F131FBC7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2761" y="4107416"/>
                <a:ext cx="1386946" cy="1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59A1DDB-0975-4F0D-98F6-ED7E13E2192A}"/>
                  </a:ext>
                </a:extLst>
              </p:cNvPr>
              <p:cNvSpPr txBox="1"/>
              <p:nvPr/>
            </p:nvSpPr>
            <p:spPr>
              <a:xfrm>
                <a:off x="6392452" y="3064668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0,002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A7BAB47-3A89-4E28-B249-0095347AD255}"/>
                  </a:ext>
                </a:extLst>
              </p:cNvPr>
              <p:cNvSpPr txBox="1"/>
              <p:nvPr/>
            </p:nvSpPr>
            <p:spPr>
              <a:xfrm>
                <a:off x="6399824" y="3322847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0,014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D9CAC48-65CF-4F23-A8B9-A2E790AEF78E}"/>
                  </a:ext>
                </a:extLst>
              </p:cNvPr>
              <p:cNvSpPr txBox="1"/>
              <p:nvPr/>
            </p:nvSpPr>
            <p:spPr>
              <a:xfrm>
                <a:off x="6392453" y="3598305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0,109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D38EC1D-EF3E-4E99-9896-214F97F494D1}"/>
                  </a:ext>
                </a:extLst>
              </p:cNvPr>
              <p:cNvSpPr txBox="1"/>
              <p:nvPr/>
            </p:nvSpPr>
            <p:spPr>
              <a:xfrm>
                <a:off x="6399825" y="3839322"/>
                <a:ext cx="55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0,026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EBA81CA-AD49-47D2-BD5B-9AFABD643E43}"/>
                  </a:ext>
                </a:extLst>
              </p:cNvPr>
              <p:cNvSpPr txBox="1"/>
              <p:nvPr/>
            </p:nvSpPr>
            <p:spPr>
              <a:xfrm>
                <a:off x="6561025" y="4245915"/>
                <a:ext cx="2795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404040"/>
                    </a:solidFill>
                  </a:rPr>
                  <a:t>…</a:t>
                </a:r>
              </a:p>
            </p:txBody>
          </p:sp>
        </p:grpSp>
        <p:pic>
          <p:nvPicPr>
            <p:cNvPr id="37" name="Grafik 36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id="{D17ED955-92C5-49B3-A82D-1E612CB6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038" y="5453666"/>
              <a:ext cx="787545" cy="8000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1D58E89F-D2E4-4DFE-9CE9-7EB056045850}"/>
                    </a:ext>
                  </a:extLst>
                </p:cNvPr>
                <p:cNvSpPr txBox="1"/>
                <p:nvPr/>
              </p:nvSpPr>
              <p:spPr>
                <a:xfrm>
                  <a:off x="5814824" y="4971371"/>
                  <a:ext cx="199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𝛴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1D58E89F-D2E4-4DFE-9CE9-7EB05604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824" y="4971371"/>
                  <a:ext cx="19935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24242" b="-65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1FF74FD6-6734-4B7A-886C-CD64B765DB86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>
              <a:off x="5762811" y="4855560"/>
              <a:ext cx="0" cy="59810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EA1A014-CDE9-4365-AA98-454EA8C7BAE8}"/>
              </a:ext>
            </a:extLst>
          </p:cNvPr>
          <p:cNvGrpSpPr/>
          <p:nvPr/>
        </p:nvGrpSpPr>
        <p:grpSpPr>
          <a:xfrm>
            <a:off x="7395855" y="2372781"/>
            <a:ext cx="4281567" cy="3978041"/>
            <a:chOff x="7395855" y="2372781"/>
            <a:chExt cx="4281567" cy="3978041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C76AE1C-3F95-4E2E-A6FC-EEDDB83AFE2F}"/>
                </a:ext>
              </a:extLst>
            </p:cNvPr>
            <p:cNvSpPr/>
            <p:nvPr/>
          </p:nvSpPr>
          <p:spPr>
            <a:xfrm>
              <a:off x="10099301" y="2447084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CB49DA5-FAC2-49E8-BD59-CC0F3D2D0044}"/>
                </a:ext>
              </a:extLst>
            </p:cNvPr>
            <p:cNvSpPr/>
            <p:nvPr/>
          </p:nvSpPr>
          <p:spPr>
            <a:xfrm>
              <a:off x="10195014" y="237278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1678F65-C2C7-4A9B-A9EA-8C21669F6351}"/>
                </a:ext>
              </a:extLst>
            </p:cNvPr>
            <p:cNvSpPr/>
            <p:nvPr/>
          </p:nvSpPr>
          <p:spPr>
            <a:xfrm>
              <a:off x="10291188" y="2447084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3D02AA2-1E11-4EC8-A13D-464C48FBC0B9}"/>
                </a:ext>
              </a:extLst>
            </p:cNvPr>
            <p:cNvSpPr/>
            <p:nvPr/>
          </p:nvSpPr>
          <p:spPr>
            <a:xfrm>
              <a:off x="8601017" y="5698208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2BECACC-D26E-450C-8149-B9C4494CE40C}"/>
                </a:ext>
              </a:extLst>
            </p:cNvPr>
            <p:cNvSpPr/>
            <p:nvPr/>
          </p:nvSpPr>
          <p:spPr>
            <a:xfrm>
              <a:off x="8455146" y="5757492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B65AE7B-178C-4390-9C9D-45423439611F}"/>
                </a:ext>
              </a:extLst>
            </p:cNvPr>
            <p:cNvSpPr/>
            <p:nvPr/>
          </p:nvSpPr>
          <p:spPr>
            <a:xfrm>
              <a:off x="8306054" y="5806499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086B180-AC78-4A4A-8AF6-78E18DBF86D2}"/>
                </a:ext>
              </a:extLst>
            </p:cNvPr>
            <p:cNvSpPr/>
            <p:nvPr/>
          </p:nvSpPr>
          <p:spPr>
            <a:xfrm>
              <a:off x="8154661" y="584444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D070A18-BF67-4C68-ABBC-B9FABE8585D7}"/>
                </a:ext>
              </a:extLst>
            </p:cNvPr>
            <p:cNvSpPr/>
            <p:nvPr/>
          </p:nvSpPr>
          <p:spPr>
            <a:xfrm>
              <a:off x="9397095" y="5124340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E7CAA01-7027-470D-BBA8-25B35A934596}"/>
                </a:ext>
              </a:extLst>
            </p:cNvPr>
            <p:cNvSpPr/>
            <p:nvPr/>
          </p:nvSpPr>
          <p:spPr>
            <a:xfrm>
              <a:off x="9281595" y="5241327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A76FF43-32BF-46E0-907F-3ABF7E4BCE57}"/>
                </a:ext>
              </a:extLst>
            </p:cNvPr>
            <p:cNvSpPr/>
            <p:nvPr/>
          </p:nvSpPr>
          <p:spPr>
            <a:xfrm>
              <a:off x="9875202" y="4412935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CCE9322-3A20-4329-A800-93717AC0C7BD}"/>
                </a:ext>
              </a:extLst>
            </p:cNvPr>
            <p:cNvSpPr/>
            <p:nvPr/>
          </p:nvSpPr>
          <p:spPr>
            <a:xfrm>
              <a:off x="10131972" y="3546206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C9B6BDC6-1500-44A4-98EB-0ED7BAF96A3C}"/>
                </a:ext>
              </a:extLst>
            </p:cNvPr>
            <p:cNvSpPr/>
            <p:nvPr/>
          </p:nvSpPr>
          <p:spPr>
            <a:xfrm>
              <a:off x="10003587" y="25209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6C7A0A8-D095-496A-93AB-39CD6EC2E275}"/>
                </a:ext>
              </a:extLst>
            </p:cNvPr>
            <p:cNvSpPr/>
            <p:nvPr/>
          </p:nvSpPr>
          <p:spPr>
            <a:xfrm>
              <a:off x="10386901" y="25209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7E91D4B3-F03F-496A-AFB5-F55176C35950}"/>
                </a:ext>
              </a:extLst>
            </p:cNvPr>
            <p:cNvSpPr/>
            <p:nvPr/>
          </p:nvSpPr>
          <p:spPr>
            <a:xfrm>
              <a:off x="10195014" y="2529291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3C8E10C-8F5D-46A2-840F-A82943E8E09C}"/>
                </a:ext>
              </a:extLst>
            </p:cNvPr>
            <p:cNvSpPr/>
            <p:nvPr/>
          </p:nvSpPr>
          <p:spPr>
            <a:xfrm>
              <a:off x="10195014" y="2685800"/>
              <a:ext cx="65803" cy="65803"/>
            </a:xfrm>
            <a:prstGeom prst="ellipse">
              <a:avLst/>
            </a:prstGeom>
            <a:solidFill>
              <a:srgbClr val="E1EDFD"/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E7AEF356-5327-4CC4-BDC6-E57BD395D4B6}"/>
                </a:ext>
              </a:extLst>
            </p:cNvPr>
            <p:cNvSpPr/>
            <p:nvPr/>
          </p:nvSpPr>
          <p:spPr>
            <a:xfrm>
              <a:off x="7789063" y="5970616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/>
                <a:t>Asynchronität</a:t>
              </a:r>
            </a:p>
          </p:txBody>
        </p:sp>
        <p:sp>
          <p:nvSpPr>
            <p:cNvPr id="69" name="Ellipse 68" descr="Shuffle">
              <a:extLst>
                <a:ext uri="{FF2B5EF4-FFF2-40B4-BE49-F238E27FC236}">
                  <a16:creationId xmlns:a16="http://schemas.microsoft.com/office/drawing/2014/main" id="{C5C33F70-302C-4B0C-B775-0C8FE9AE99FD}"/>
                </a:ext>
              </a:extLst>
            </p:cNvPr>
            <p:cNvSpPr/>
            <p:nvPr/>
          </p:nvSpPr>
          <p:spPr>
            <a:xfrm>
              <a:off x="7395855" y="5598116"/>
              <a:ext cx="657569" cy="657259"/>
            </a:xfrm>
            <a:prstGeom prst="ellipse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055C47D3-FBF5-4618-B51C-793628A21100}"/>
                </a:ext>
              </a:extLst>
            </p:cNvPr>
            <p:cNvSpPr/>
            <p:nvPr/>
          </p:nvSpPr>
          <p:spPr>
            <a:xfrm>
              <a:off x="9034718" y="5521245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/>
                <a:t>Offline-Fähigkeit</a:t>
              </a:r>
            </a:p>
          </p:txBody>
        </p:sp>
        <p:sp>
          <p:nvSpPr>
            <p:cNvPr id="72" name="Ellipse 71" descr="Schließen">
              <a:extLst>
                <a:ext uri="{FF2B5EF4-FFF2-40B4-BE49-F238E27FC236}">
                  <a16:creationId xmlns:a16="http://schemas.microsoft.com/office/drawing/2014/main" id="{D7B9FA11-C6F3-4010-A6DC-926D04D2C56D}"/>
                </a:ext>
              </a:extLst>
            </p:cNvPr>
            <p:cNvSpPr/>
            <p:nvPr/>
          </p:nvSpPr>
          <p:spPr>
            <a:xfrm>
              <a:off x="8641511" y="5148745"/>
              <a:ext cx="657569" cy="657259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6B93C09-8C35-4F97-89E5-25E2495BC116}"/>
                </a:ext>
              </a:extLst>
            </p:cNvPr>
            <p:cNvSpPr/>
            <p:nvPr/>
          </p:nvSpPr>
          <p:spPr>
            <a:xfrm>
              <a:off x="9710235" y="4871889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Skalierung</a:t>
              </a:r>
              <a:endParaRPr lang="de-DE" sz="1400" b="1" kern="1200" dirty="0"/>
            </a:p>
          </p:txBody>
        </p:sp>
        <p:sp>
          <p:nvSpPr>
            <p:cNvPr id="76" name="Ellipse 75" descr="Lineal">
              <a:extLst>
                <a:ext uri="{FF2B5EF4-FFF2-40B4-BE49-F238E27FC236}">
                  <a16:creationId xmlns:a16="http://schemas.microsoft.com/office/drawing/2014/main" id="{2242F5BD-E514-467E-B31C-71E0C2F0170C}"/>
                </a:ext>
              </a:extLst>
            </p:cNvPr>
            <p:cNvSpPr/>
            <p:nvPr/>
          </p:nvSpPr>
          <p:spPr>
            <a:xfrm>
              <a:off x="9317027" y="4499389"/>
              <a:ext cx="657569" cy="657259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25D77E3-9230-46DE-A522-562E4C3E1386}"/>
                </a:ext>
              </a:extLst>
            </p:cNvPr>
            <p:cNvSpPr/>
            <p:nvPr/>
          </p:nvSpPr>
          <p:spPr>
            <a:xfrm>
              <a:off x="10063178" y="4037173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Performanz</a:t>
              </a:r>
              <a:endParaRPr lang="de-DE" sz="1400" b="1" kern="1200" dirty="0"/>
            </a:p>
          </p:txBody>
        </p:sp>
        <p:sp>
          <p:nvSpPr>
            <p:cNvPr id="79" name="Ellipse 78" descr="Schneller Vorlauf">
              <a:extLst>
                <a:ext uri="{FF2B5EF4-FFF2-40B4-BE49-F238E27FC236}">
                  <a16:creationId xmlns:a16="http://schemas.microsoft.com/office/drawing/2014/main" id="{01E1A2B5-73A3-4CC9-AF70-F6506EAF5B29}"/>
                </a:ext>
              </a:extLst>
            </p:cNvPr>
            <p:cNvSpPr/>
            <p:nvPr/>
          </p:nvSpPr>
          <p:spPr>
            <a:xfrm>
              <a:off x="9669971" y="3664673"/>
              <a:ext cx="657569" cy="657259"/>
            </a:xfrm>
            <a:prstGeom prst="ellipse">
              <a:avLst/>
            </a:prstGeom>
            <a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506B5DFA-157A-41D5-AF89-03ED39AA7D46}"/>
                </a:ext>
              </a:extLst>
            </p:cNvPr>
            <p:cNvSpPr/>
            <p:nvPr/>
          </p:nvSpPr>
          <p:spPr>
            <a:xfrm>
              <a:off x="10259667" y="3187439"/>
              <a:ext cx="1417755" cy="380206"/>
            </a:xfrm>
            <a:custGeom>
              <a:avLst/>
              <a:gdLst>
                <a:gd name="connsiteX0" fmla="*/ 0 w 1417755"/>
                <a:gd name="connsiteY0" fmla="*/ 63369 h 380206"/>
                <a:gd name="connsiteX1" fmla="*/ 63369 w 1417755"/>
                <a:gd name="connsiteY1" fmla="*/ 0 h 380206"/>
                <a:gd name="connsiteX2" fmla="*/ 1354386 w 1417755"/>
                <a:gd name="connsiteY2" fmla="*/ 0 h 380206"/>
                <a:gd name="connsiteX3" fmla="*/ 1417755 w 1417755"/>
                <a:gd name="connsiteY3" fmla="*/ 63369 h 380206"/>
                <a:gd name="connsiteX4" fmla="*/ 1417755 w 1417755"/>
                <a:gd name="connsiteY4" fmla="*/ 316837 h 380206"/>
                <a:gd name="connsiteX5" fmla="*/ 1354386 w 1417755"/>
                <a:gd name="connsiteY5" fmla="*/ 380206 h 380206"/>
                <a:gd name="connsiteX6" fmla="*/ 63369 w 1417755"/>
                <a:gd name="connsiteY6" fmla="*/ 380206 h 380206"/>
                <a:gd name="connsiteX7" fmla="*/ 0 w 1417755"/>
                <a:gd name="connsiteY7" fmla="*/ 316837 h 380206"/>
                <a:gd name="connsiteX8" fmla="*/ 0 w 1417755"/>
                <a:gd name="connsiteY8" fmla="*/ 63369 h 3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755" h="380206">
                  <a:moveTo>
                    <a:pt x="0" y="63369"/>
                  </a:moveTo>
                  <a:cubicBezTo>
                    <a:pt x="0" y="28371"/>
                    <a:pt x="28371" y="0"/>
                    <a:pt x="63369" y="0"/>
                  </a:cubicBezTo>
                  <a:lnTo>
                    <a:pt x="1354386" y="0"/>
                  </a:lnTo>
                  <a:cubicBezTo>
                    <a:pt x="1389384" y="0"/>
                    <a:pt x="1417755" y="28371"/>
                    <a:pt x="1417755" y="63369"/>
                  </a:cubicBezTo>
                  <a:lnTo>
                    <a:pt x="1417755" y="316837"/>
                  </a:lnTo>
                  <a:cubicBezTo>
                    <a:pt x="1417755" y="351835"/>
                    <a:pt x="1389384" y="380206"/>
                    <a:pt x="1354386" y="380206"/>
                  </a:cubicBezTo>
                  <a:lnTo>
                    <a:pt x="63369" y="380206"/>
                  </a:lnTo>
                  <a:cubicBezTo>
                    <a:pt x="28371" y="380206"/>
                    <a:pt x="0" y="351835"/>
                    <a:pt x="0" y="316837"/>
                  </a:cubicBezTo>
                  <a:lnTo>
                    <a:pt x="0" y="63369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8652" tIns="52850" rIns="52850" bIns="52850" numCol="1" spcCol="1270" anchor="ctr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/>
                <a:t>Benutzer-Zufriedenheit</a:t>
              </a:r>
              <a:endParaRPr lang="de-DE" sz="1400" b="1" kern="1200" dirty="0"/>
            </a:p>
          </p:txBody>
        </p:sp>
        <p:sp>
          <p:nvSpPr>
            <p:cNvPr id="81" name="Ellipse 80" descr="Lachendes Gesicht mit einfarbiger Füllung">
              <a:extLst>
                <a:ext uri="{FF2B5EF4-FFF2-40B4-BE49-F238E27FC236}">
                  <a16:creationId xmlns:a16="http://schemas.microsoft.com/office/drawing/2014/main" id="{1CAD06D2-1665-4644-A120-31AB8B5EE26D}"/>
                </a:ext>
              </a:extLst>
            </p:cNvPr>
            <p:cNvSpPr/>
            <p:nvPr/>
          </p:nvSpPr>
          <p:spPr>
            <a:xfrm>
              <a:off x="9866459" y="2814939"/>
              <a:ext cx="657569" cy="657259"/>
            </a:xfrm>
            <a:prstGeom prst="ellipse">
              <a:avLst/>
            </a:prstGeom>
            <a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398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Ergebnisse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Anforderungserfüllung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Fazit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40601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Die Umsetzung war ein Erfolg.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74079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800" dirty="0">
                <a:solidFill>
                  <a:prstClr val="white"/>
                </a:solidFill>
              </a:rPr>
              <a:t>Instantane Transaktionen (1,3 TPS in der Endausbaustufe)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Jährlicher Umsatz von 82.000.000 € bei jährlichen Transaktions-kosten von 78.000 €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POC erfolgreich umgesetzt</a:t>
            </a:r>
          </a:p>
          <a:p>
            <a:pPr lvl="0"/>
            <a:endParaRPr lang="de-DE" sz="1800" dirty="0">
              <a:solidFill>
                <a:prstClr val="white"/>
              </a:solidFill>
            </a:endParaRPr>
          </a:p>
          <a:p>
            <a:pPr lvl="0"/>
            <a:r>
              <a:rPr lang="de-DE" sz="1800" dirty="0">
                <a:solidFill>
                  <a:prstClr val="white"/>
                </a:solidFill>
              </a:rPr>
              <a:t>schnelles </a:t>
            </a:r>
            <a:r>
              <a:rPr lang="de-DE" sz="1800" dirty="0" err="1">
                <a:solidFill>
                  <a:prstClr val="white"/>
                </a:solidFill>
              </a:rPr>
              <a:t>Prototyping</a:t>
            </a:r>
            <a:r>
              <a:rPr lang="de-DE" sz="1800" dirty="0">
                <a:solidFill>
                  <a:prstClr val="white"/>
                </a:solidFill>
              </a:rPr>
              <a:t> durch das „Kommunikationsprotokoll Blockchain“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6D754AC-5928-405F-A069-ADBB54B61BB4}"/>
              </a:ext>
            </a:extLst>
          </p:cNvPr>
          <p:cNvSpPr/>
          <p:nvPr/>
        </p:nvSpPr>
        <p:spPr>
          <a:xfrm>
            <a:off x="6290290" y="1269000"/>
            <a:ext cx="4320000" cy="432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THESE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7F01B8C-B754-4BAF-B3A6-20AEF84247CA}"/>
              </a:ext>
            </a:extLst>
          </p:cNvPr>
          <p:cNvGrpSpPr/>
          <p:nvPr/>
        </p:nvGrpSpPr>
        <p:grpSpPr>
          <a:xfrm>
            <a:off x="9467867" y="4108874"/>
            <a:ext cx="1533048" cy="1375994"/>
            <a:chOff x="8964066" y="489914"/>
            <a:chExt cx="1533048" cy="1375994"/>
          </a:xfrm>
        </p:grpSpPr>
        <p:pic>
          <p:nvPicPr>
            <p:cNvPr id="14" name="Grafik 13" descr="Augenscan">
              <a:extLst>
                <a:ext uri="{FF2B5EF4-FFF2-40B4-BE49-F238E27FC236}">
                  <a16:creationId xmlns:a16="http://schemas.microsoft.com/office/drawing/2014/main" id="{08A86B9C-ADD8-4C83-A2C9-7270CD45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38136" y="489914"/>
              <a:ext cx="914400" cy="9144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9260BBD-0744-4CDB-ADEE-2BDF54BDA54A}"/>
                </a:ext>
              </a:extLst>
            </p:cNvPr>
            <p:cNvSpPr/>
            <p:nvPr/>
          </p:nvSpPr>
          <p:spPr>
            <a:xfrm>
              <a:off x="8964066" y="1219577"/>
              <a:ext cx="15330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Anforderungs-</a:t>
              </a:r>
            </a:p>
            <a:p>
              <a:r>
                <a:rPr lang="de-DE" dirty="0" err="1"/>
                <a:t>klassifizierung</a:t>
              </a:r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2688290-72AC-491D-B484-A7817E281686}"/>
              </a:ext>
            </a:extLst>
          </p:cNvPr>
          <p:cNvGrpSpPr/>
          <p:nvPr/>
        </p:nvGrpSpPr>
        <p:grpSpPr>
          <a:xfrm>
            <a:off x="8011312" y="4927841"/>
            <a:ext cx="1366656" cy="1272857"/>
            <a:chOff x="12015353" y="732155"/>
            <a:chExt cx="1366656" cy="1272857"/>
          </a:xfrm>
        </p:grpSpPr>
        <p:pic>
          <p:nvPicPr>
            <p:cNvPr id="18" name="Grafik 17" descr="Tools">
              <a:extLst>
                <a:ext uri="{FF2B5EF4-FFF2-40B4-BE49-F238E27FC236}">
                  <a16:creationId xmlns:a16="http://schemas.microsoft.com/office/drawing/2014/main" id="{086B7D2A-6BF3-44BF-95DF-677C3B2B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41481" y="732155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BD6B7BA-6182-4347-8788-599D1E1C19A3}"/>
                </a:ext>
              </a:extLst>
            </p:cNvPr>
            <p:cNvSpPr/>
            <p:nvPr/>
          </p:nvSpPr>
          <p:spPr>
            <a:xfrm>
              <a:off x="12015353" y="1635680"/>
              <a:ext cx="1366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Machbarkeit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A5D7AF5-7A99-4A20-B216-620D898117BE}"/>
              </a:ext>
            </a:extLst>
          </p:cNvPr>
          <p:cNvGrpSpPr/>
          <p:nvPr/>
        </p:nvGrpSpPr>
        <p:grpSpPr>
          <a:xfrm>
            <a:off x="10148120" y="2383036"/>
            <a:ext cx="914400" cy="1214004"/>
            <a:chOff x="10611405" y="480202"/>
            <a:chExt cx="914400" cy="1214004"/>
          </a:xfrm>
        </p:grpSpPr>
        <p:pic>
          <p:nvPicPr>
            <p:cNvPr id="21" name="Grafik 20" descr="Euro">
              <a:extLst>
                <a:ext uri="{FF2B5EF4-FFF2-40B4-BE49-F238E27FC236}">
                  <a16:creationId xmlns:a16="http://schemas.microsoft.com/office/drawing/2014/main" id="{093E219E-B520-416E-9B32-B455529E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11405" y="480202"/>
              <a:ext cx="914400" cy="914400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4F891A-7CFC-4D59-8649-7D4F333D6E3D}"/>
                </a:ext>
              </a:extLst>
            </p:cNvPr>
            <p:cNvSpPr/>
            <p:nvPr/>
          </p:nvSpPr>
          <p:spPr>
            <a:xfrm>
              <a:off x="10657883" y="1324874"/>
              <a:ext cx="821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Kosten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F1AC722-54A3-4711-9856-B7E877314014}"/>
              </a:ext>
            </a:extLst>
          </p:cNvPr>
          <p:cNvGrpSpPr/>
          <p:nvPr/>
        </p:nvGrpSpPr>
        <p:grpSpPr>
          <a:xfrm>
            <a:off x="7017870" y="872777"/>
            <a:ext cx="1270028" cy="1122782"/>
            <a:chOff x="10652746" y="469327"/>
            <a:chExt cx="1270028" cy="1122782"/>
          </a:xfrm>
        </p:grpSpPr>
        <p:pic>
          <p:nvPicPr>
            <p:cNvPr id="24" name="Grafik 23" descr="Tachometer Mitte">
              <a:extLst>
                <a:ext uri="{FF2B5EF4-FFF2-40B4-BE49-F238E27FC236}">
                  <a16:creationId xmlns:a16="http://schemas.microsoft.com/office/drawing/2014/main" id="{E0FF2CCB-4090-431A-B855-073D15E0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30560" y="469327"/>
              <a:ext cx="914400" cy="9144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01DF33E-03E7-45A2-8694-FFAA19393BB2}"/>
                </a:ext>
              </a:extLst>
            </p:cNvPr>
            <p:cNvSpPr/>
            <p:nvPr/>
          </p:nvSpPr>
          <p:spPr>
            <a:xfrm>
              <a:off x="10652746" y="1222777"/>
              <a:ext cx="127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Performanz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19D06D6-F852-4DA2-A31B-2E4710D529D0}"/>
              </a:ext>
            </a:extLst>
          </p:cNvPr>
          <p:cNvGrpSpPr/>
          <p:nvPr/>
        </p:nvGrpSpPr>
        <p:grpSpPr>
          <a:xfrm>
            <a:off x="5885371" y="2243747"/>
            <a:ext cx="1125629" cy="1186122"/>
            <a:chOff x="10235287" y="4959162"/>
            <a:chExt cx="1125629" cy="1186122"/>
          </a:xfrm>
          <a:solidFill>
            <a:srgbClr val="FF9B37"/>
          </a:solidFill>
        </p:grpSpPr>
        <p:pic>
          <p:nvPicPr>
            <p:cNvPr id="27" name="Grafik 26" descr="Schild Häkchen">
              <a:extLst>
                <a:ext uri="{FF2B5EF4-FFF2-40B4-BE49-F238E27FC236}">
                  <a16:creationId xmlns:a16="http://schemas.microsoft.com/office/drawing/2014/main" id="{439909CC-80B6-4670-AF37-D7B4F470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40902" y="4959162"/>
              <a:ext cx="914400" cy="914400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26013C7-FF77-41E1-A203-0D7940D44C92}"/>
                </a:ext>
              </a:extLst>
            </p:cNvPr>
            <p:cNvSpPr/>
            <p:nvPr/>
          </p:nvSpPr>
          <p:spPr>
            <a:xfrm>
              <a:off x="10235287" y="5775952"/>
              <a:ext cx="112562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Sicherheit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F0F4BE-1560-43D3-A491-3BF8EBC15D9F}"/>
              </a:ext>
            </a:extLst>
          </p:cNvPr>
          <p:cNvGrpSpPr/>
          <p:nvPr/>
        </p:nvGrpSpPr>
        <p:grpSpPr>
          <a:xfrm>
            <a:off x="5547549" y="3996641"/>
            <a:ext cx="2137829" cy="1434033"/>
            <a:chOff x="11998612" y="2188947"/>
            <a:chExt cx="2137829" cy="1434033"/>
          </a:xfrm>
        </p:grpSpPr>
        <p:pic>
          <p:nvPicPr>
            <p:cNvPr id="30" name="Grafik 29" descr="Gute Idee">
              <a:extLst>
                <a:ext uri="{FF2B5EF4-FFF2-40B4-BE49-F238E27FC236}">
                  <a16:creationId xmlns:a16="http://schemas.microsoft.com/office/drawing/2014/main" id="{B5AC4844-F462-4531-8768-7601CBFFD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610327" y="2188947"/>
              <a:ext cx="914400" cy="914400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DC37E8-DF38-48B8-9A3E-68A9FFAB60E0}"/>
                </a:ext>
              </a:extLst>
            </p:cNvPr>
            <p:cNvSpPr/>
            <p:nvPr/>
          </p:nvSpPr>
          <p:spPr>
            <a:xfrm>
              <a:off x="11998612" y="2976649"/>
              <a:ext cx="21378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/>
                <a:t>Vorteile zu </a:t>
              </a:r>
            </a:p>
            <a:p>
              <a:pPr algn="ctr"/>
              <a:r>
                <a:rPr lang="de-DE" dirty="0"/>
                <a:t>klassischen Ansätzen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6595B02-6B09-404F-96B1-4E17B20CB2A9}"/>
              </a:ext>
            </a:extLst>
          </p:cNvPr>
          <p:cNvGrpSpPr/>
          <p:nvPr/>
        </p:nvGrpSpPr>
        <p:grpSpPr>
          <a:xfrm>
            <a:off x="8839378" y="1015759"/>
            <a:ext cx="1609928" cy="1500212"/>
            <a:chOff x="10750601" y="4501717"/>
            <a:chExt cx="1609928" cy="1500212"/>
          </a:xfrm>
          <a:solidFill>
            <a:srgbClr val="E33D35"/>
          </a:solidFill>
        </p:grpSpPr>
        <p:pic>
          <p:nvPicPr>
            <p:cNvPr id="33" name="Grafik 32" descr="Fingerabdruck">
              <a:extLst>
                <a:ext uri="{FF2B5EF4-FFF2-40B4-BE49-F238E27FC236}">
                  <a16:creationId xmlns:a16="http://schemas.microsoft.com/office/drawing/2014/main" id="{5AF34AC4-B124-4BA2-A668-068F9346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098365" y="4501717"/>
              <a:ext cx="914400" cy="914400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C3D71832-750E-43BE-8A96-135076D4D46B}"/>
                </a:ext>
              </a:extLst>
            </p:cNvPr>
            <p:cNvSpPr/>
            <p:nvPr/>
          </p:nvSpPr>
          <p:spPr>
            <a:xfrm>
              <a:off x="10750601" y="5355598"/>
              <a:ext cx="160992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de-DE" dirty="0"/>
                <a:t>Datenschutz &amp; </a:t>
              </a:r>
            </a:p>
            <a:p>
              <a:r>
                <a:rPr lang="de-DE" dirty="0"/>
                <a:t>Privatsphäre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73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Fazit</a:t>
            </a:r>
            <a:br>
              <a:rPr lang="de-DE" sz="2800" dirty="0"/>
            </a:br>
            <a:r>
              <a:rPr lang="de-DE" sz="2800" dirty="0"/>
              <a:t>Die Ergebnisse bestätigen die These.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e-DE" sz="1800" b="1" i="1" dirty="0">
                <a:solidFill>
                  <a:prstClr val="white"/>
                </a:solidFill>
              </a:rPr>
              <a:t>Kernaussagen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IOT kann von DLT profitieren.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Ein Prototyp wurde erfolgreich umgesetzt…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Both"/>
              <a:defRPr/>
            </a:pPr>
            <a:r>
              <a:rPr lang="de-DE" sz="1800" dirty="0">
                <a:solidFill>
                  <a:prstClr val="white"/>
                </a:solidFill>
              </a:rPr>
              <a:t>… und damit die Machbarkeit des Anwendungsfalls nachgewiesen.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de-DE" sz="1800" dirty="0">
              <a:solidFill>
                <a:prstClr val="white"/>
              </a:solidFill>
            </a:endParaRPr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1C5E6C6B-BCB0-47C0-838E-CAF5E05A36E5}"/>
              </a:ext>
            </a:extLst>
          </p:cNvPr>
          <p:cNvSpPr txBox="1">
            <a:spLocks/>
          </p:cNvSpPr>
          <p:nvPr/>
        </p:nvSpPr>
        <p:spPr>
          <a:xfrm>
            <a:off x="5368119" y="1631602"/>
            <a:ext cx="5982811" cy="3927950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solidFill>
              <a:schemeClr val="lt2">
                <a:hueOff val="0"/>
                <a:satOff val="0"/>
                <a:lumOff val="0"/>
              </a:schemeClr>
            </a:solidFill>
          </a:ln>
        </p:spPr>
        <p:txBody>
          <a:bodyPr vert="horz" lIns="288000" tIns="288000" rIns="288000" bIns="28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DLT eignet sich als Technologie für </a:t>
            </a:r>
            <a:r>
              <a:rPr kumimoji="0" lang="de-DE" sz="2500" b="1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dezentrale und asynchrone 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IOT-Anwendungsfälle…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…, </a:t>
            </a: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denen mehrere, sich gegeneinander nicht vertrauende Parteien teilnehmen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…und </a:t>
            </a: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srgbClr val="7FBB7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 Basis</a:t>
            </a:r>
            <a:r>
              <a:rPr kumimoji="0" lang="de-D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aller nicht-funktionalen Anforderungen ist für alle DLT-IOT-Anwendungsfälle gleich.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30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Ergebnisse</a:t>
            </a:r>
            <a:br>
              <a:rPr lang="de-DE" sz="2800" dirty="0"/>
            </a:br>
            <a:r>
              <a:rPr lang="de-DE" sz="2800" dirty="0"/>
              <a:t>Demo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Initiale Vertragserstellung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Prepaid-Guthaben aufladen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Bezahlung von Kaffee mittels Smartphone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>
              <a:solidFill>
                <a:prstClr val="white"/>
              </a:solidFill>
            </a:endParaRPr>
          </a:p>
          <a:p>
            <a:pPr marL="342900" lvl="0" indent="-342900">
              <a:buFont typeface="+mj-lt"/>
              <a:buAutoNum type="arabicParenBoth"/>
            </a:pPr>
            <a:r>
              <a:rPr lang="de-DE" sz="1800" dirty="0">
                <a:solidFill>
                  <a:prstClr val="white"/>
                </a:solidFill>
              </a:rPr>
              <a:t>Bezahlungen verrechnen</a:t>
            </a:r>
          </a:p>
        </p:txBody>
      </p:sp>
      <p:pic>
        <p:nvPicPr>
          <p:cNvPr id="37" name="Thesis_Demo">
            <a:hlinkClick r:id="" action="ppaction://media"/>
            <a:extLst>
              <a:ext uri="{FF2B5EF4-FFF2-40B4-BE49-F238E27FC236}">
                <a16:creationId xmlns:a16="http://schemas.microsoft.com/office/drawing/2014/main" id="{D2CA92C2-18DF-42FC-AE4B-0DE07CC3B4C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2400" y="1189368"/>
            <a:ext cx="7963135" cy="4479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10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90" objId="37"/>
        <p14:pauseEvt time="162311" objId="37"/>
        <p14:triggerEvt type="onClick" time="162311" objId="37"/>
        <p14:resumeEvt time="167051" objId="37"/>
        <p14:triggerEvt type="onClick" time="167051" objId="37"/>
        <p14:pauseEvt time="172352" objId="37"/>
        <p14:triggerEvt type="onClick" time="172352" objId="37"/>
        <p14:resumeEvt time="177519" objId="37"/>
        <p14:triggerEvt type="onClick" time="177519" objId="37"/>
        <p14:pauseEvt time="179691" objId="37"/>
        <p14:triggerEvt type="onClick" time="179691" objId="37"/>
        <p14:resumeEvt time="186351" objId="37"/>
        <p14:triggerEvt type="onClick" time="186351" objId="37"/>
        <p14:pauseEvt time="225857" objId="37"/>
        <p14:triggerEvt type="onClick" time="225857" objId="37"/>
        <p14:resumeEvt time="241399" objId="37"/>
        <p14:triggerEvt type="onClick" time="241399" objId="37"/>
        <p14:stopEvt time="258271" objId="37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Ausblick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0991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Ausblick</a:t>
            </a:r>
            <a:br>
              <a:rPr lang="de-DE" sz="2800" dirty="0"/>
            </a:br>
            <a:r>
              <a:rPr lang="de-DE" sz="2800" dirty="0"/>
              <a:t>Future Work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0FD1F25-884A-4FEE-92FD-2D0E06AC1B93}"/>
              </a:ext>
            </a:extLst>
          </p:cNvPr>
          <p:cNvGrpSpPr/>
          <p:nvPr/>
        </p:nvGrpSpPr>
        <p:grpSpPr>
          <a:xfrm>
            <a:off x="7812763" y="2788525"/>
            <a:ext cx="1264141" cy="1264141"/>
            <a:chOff x="9125090" y="2789510"/>
            <a:chExt cx="1264141" cy="1264141"/>
          </a:xfrm>
        </p:grpSpPr>
        <p:sp>
          <p:nvSpPr>
            <p:cNvPr id="19" name="Rechteck: diagonal liegende Ecken abgerundet 18">
              <a:extLst>
                <a:ext uri="{FF2B5EF4-FFF2-40B4-BE49-F238E27FC236}">
                  <a16:creationId xmlns:a16="http://schemas.microsoft.com/office/drawing/2014/main" id="{D10F3ED2-DBD8-4D96-8A7E-AA34D9D304E3}"/>
                </a:ext>
              </a:extLst>
            </p:cNvPr>
            <p:cNvSpPr/>
            <p:nvPr/>
          </p:nvSpPr>
          <p:spPr>
            <a:xfrm>
              <a:off x="9125090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8CEC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6" name="Grafik 15" descr="Überwachungskamera">
              <a:extLst>
                <a:ext uri="{FF2B5EF4-FFF2-40B4-BE49-F238E27FC236}">
                  <a16:creationId xmlns:a16="http://schemas.microsoft.com/office/drawing/2014/main" id="{E5C01AE7-9777-4368-92FA-B7A142EE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6262" y="296438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9BDB1CF-8BAB-4DAA-AC6B-179E60C33530}"/>
              </a:ext>
            </a:extLst>
          </p:cNvPr>
          <p:cNvGrpSpPr/>
          <p:nvPr/>
        </p:nvGrpSpPr>
        <p:grpSpPr>
          <a:xfrm>
            <a:off x="3522468" y="2788525"/>
            <a:ext cx="1264141" cy="1264141"/>
            <a:chOff x="5950308" y="2882163"/>
            <a:chExt cx="1264141" cy="1264141"/>
          </a:xfrm>
        </p:grpSpPr>
        <p:sp>
          <p:nvSpPr>
            <p:cNvPr id="18" name="Rechteck: diagonal liegende Ecken abgerundet 17">
              <a:extLst>
                <a:ext uri="{FF2B5EF4-FFF2-40B4-BE49-F238E27FC236}">
                  <a16:creationId xmlns:a16="http://schemas.microsoft.com/office/drawing/2014/main" id="{EFBBD029-CA2A-4F6A-8774-F137F6125949}"/>
                </a:ext>
              </a:extLst>
            </p:cNvPr>
            <p:cNvSpPr/>
            <p:nvPr/>
          </p:nvSpPr>
          <p:spPr>
            <a:xfrm>
              <a:off x="5950308" y="2882163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DD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endParaRPr lang="de-DE" dirty="0">
                <a:solidFill>
                  <a:srgbClr val="404040"/>
                </a:solidFill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19FEB1A-31A2-462F-AEEA-F02CF3E0FA72}"/>
                </a:ext>
              </a:extLst>
            </p:cNvPr>
            <p:cNvGrpSpPr/>
            <p:nvPr/>
          </p:nvGrpSpPr>
          <p:grpSpPr>
            <a:xfrm>
              <a:off x="6043766" y="3057033"/>
              <a:ext cx="1070008" cy="914400"/>
              <a:chOff x="6043766" y="3057033"/>
              <a:chExt cx="1070008" cy="914400"/>
            </a:xfrm>
          </p:grpSpPr>
          <p:pic>
            <p:nvPicPr>
              <p:cNvPr id="14" name="Grafik 13" descr="Pfeil: Nach rechts drehen">
                <a:extLst>
                  <a:ext uri="{FF2B5EF4-FFF2-40B4-BE49-F238E27FC236}">
                    <a16:creationId xmlns:a16="http://schemas.microsoft.com/office/drawing/2014/main" id="{36ED1D2B-623B-4967-B8C9-4B6ABF901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56574" y="337306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1" name="Grafik 20" descr="Euro">
                <a:extLst>
                  <a:ext uri="{FF2B5EF4-FFF2-40B4-BE49-F238E27FC236}">
                    <a16:creationId xmlns:a16="http://schemas.microsoft.com/office/drawing/2014/main" id="{A229F619-DB75-430D-9BE6-1DB3DF55C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43766" y="305703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BFE7A92-55F4-48CB-A6BE-EF168442507E}"/>
              </a:ext>
            </a:extLst>
          </p:cNvPr>
          <p:cNvSpPr txBox="1">
            <a:spLocks/>
          </p:cNvSpPr>
          <p:nvPr/>
        </p:nvSpPr>
        <p:spPr>
          <a:xfrm>
            <a:off x="2433081" y="4227536"/>
            <a:ext cx="3233786" cy="1781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Offchain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Funktionalität </a:t>
            </a:r>
            <a:r>
              <a:rPr lang="de-DE" sz="1800" dirty="0">
                <a:solidFill>
                  <a:prstClr val="white"/>
                </a:solidFill>
              </a:rPr>
              <a:t>(z.B. IPFS)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>
              <a:defRPr/>
            </a:pPr>
            <a:r>
              <a:rPr lang="de-DE" sz="1800" dirty="0">
                <a:solidFill>
                  <a:prstClr val="white"/>
                </a:solidFill>
              </a:rPr>
              <a:t>Proxy Smart-</a:t>
            </a:r>
            <a:r>
              <a:rPr lang="de-DE" sz="1800" dirty="0" err="1">
                <a:solidFill>
                  <a:prstClr val="white"/>
                </a:solidFill>
              </a:rPr>
              <a:t>Contracts</a:t>
            </a:r>
            <a:r>
              <a:rPr lang="de-DE" sz="1800" dirty="0">
                <a:solidFill>
                  <a:prstClr val="white"/>
                </a:solidFill>
              </a:rPr>
              <a:t> zur Verlagerung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D34B6809-98C7-46E3-972C-DBDF9F516E5E}"/>
              </a:ext>
            </a:extLst>
          </p:cNvPr>
          <p:cNvSpPr txBox="1">
            <a:spLocks/>
          </p:cNvSpPr>
          <p:nvPr/>
        </p:nvSpPr>
        <p:spPr>
          <a:xfrm>
            <a:off x="6900681" y="4227537"/>
            <a:ext cx="3398265" cy="1781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Zero-Knowledge Proofs 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(</a:t>
            </a: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z.B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für Kaffeekonsum, Quittungen, etc.)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Onchain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de-DE" sz="1800" dirty="0" err="1">
                <a:solidFill>
                  <a:prstClr val="white"/>
                </a:solidFill>
                <a:latin typeface="Calibri" panose="020F0502020204030204"/>
              </a:rPr>
              <a:t>Wallets</a:t>
            </a:r>
            <a:r>
              <a:rPr lang="de-DE" sz="1800" dirty="0">
                <a:solidFill>
                  <a:prstClr val="white"/>
                </a:solidFill>
                <a:latin typeface="Calibri" panose="020F0502020204030204"/>
              </a:rPr>
              <a:t> mit Guardians zur Key-Recovery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98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Diskussion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Fragen?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Anmerkungen?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16526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/>
          </a:bodyPr>
          <a:lstStyle/>
          <a:p>
            <a:r>
              <a:rPr lang="de-DE" sz="4800" dirty="0"/>
              <a:t>Quellen</a:t>
            </a:r>
            <a:endParaRPr lang="de-DE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4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[1] </a:t>
            </a:r>
            <a:r>
              <a:rPr lang="en-US" sz="1700" dirty="0">
                <a:solidFill>
                  <a:prstClr val="white"/>
                </a:solidFill>
              </a:rPr>
              <a:t>Cisco. Internet of Things. 2016. https://www.cisco.com/c/dam/en/us/products/collateral/se/internet-of-things/at-a-glancec45-731471.pdf (Stand:</a:t>
            </a:r>
            <a:r>
              <a:rPr lang="de-DE" sz="1700" dirty="0">
                <a:solidFill>
                  <a:prstClr val="white"/>
                </a:solidFill>
              </a:rPr>
              <a:t> 22.04.2020)</a:t>
            </a:r>
            <a:endParaRPr lang="de-DE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[2] Michael del Castillo. “Blockchain 50: Billion Dollar </a:t>
            </a:r>
            <a:r>
              <a:rPr lang="de-DE" sz="1700" dirty="0" err="1">
                <a:solidFill>
                  <a:prstClr val="white"/>
                </a:solidFill>
              </a:rPr>
              <a:t>Babies</a:t>
            </a:r>
            <a:r>
              <a:rPr lang="de-DE" sz="1700" dirty="0">
                <a:solidFill>
                  <a:prstClr val="white"/>
                </a:solidFill>
              </a:rPr>
              <a:t>”. In: Forbes (2019). https://www.forbes.com/sites/michaeldelcastillo/2019/04/16/blockchain-50-billion-dollar-babies/#6dfb0c0657cc </a:t>
            </a:r>
            <a:r>
              <a:rPr lang="en-US" sz="1700" dirty="0">
                <a:solidFill>
                  <a:prstClr val="white"/>
                </a:solidFill>
              </a:rPr>
              <a:t>(Stand:</a:t>
            </a:r>
            <a:r>
              <a:rPr lang="de-DE" sz="1700" dirty="0">
                <a:solidFill>
                  <a:prstClr val="white"/>
                </a:solidFill>
              </a:rPr>
              <a:t> 22.04.2020) </a:t>
            </a: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[3] </a:t>
            </a:r>
            <a:r>
              <a:rPr lang="en-US" sz="1700" dirty="0" err="1"/>
              <a:t>Github</a:t>
            </a:r>
            <a:r>
              <a:rPr lang="en-US" sz="1700" dirty="0"/>
              <a:t> Activity, </a:t>
            </a:r>
            <a:r>
              <a:rPr lang="en-US" sz="1700" dirty="0" err="1">
                <a:solidFill>
                  <a:prstClr val="white"/>
                </a:solidFill>
              </a:rPr>
              <a:t>Coincodecap</a:t>
            </a:r>
            <a:r>
              <a:rPr lang="en-US" sz="1700" dirty="0">
                <a:solidFill>
                  <a:prstClr val="white"/>
                </a:solidFill>
              </a:rPr>
              <a:t>, https://coincodecap.com/coins und https://www.cryptomiso.com/  (Stand: 29.12.2019)</a:t>
            </a:r>
            <a:endParaRPr lang="de-DE" sz="1700" dirty="0">
              <a:solidFill>
                <a:prstClr val="white"/>
              </a:solidFill>
            </a:endParaRPr>
          </a:p>
          <a:p>
            <a:pPr marL="0" lvl="0" indent="0">
              <a:buNone/>
              <a:defRPr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</a:t>
            </a:r>
            <a:r>
              <a:rPr lang="en-US" sz="1700" dirty="0">
                <a:solidFill>
                  <a:prstClr val="white"/>
                </a:solidFill>
              </a:rPr>
              <a:t> Blockchain Activity, </a:t>
            </a:r>
            <a:r>
              <a:rPr lang="de-DE" sz="1700" dirty="0">
                <a:solidFill>
                  <a:prstClr val="white"/>
                </a:solidFill>
              </a:rPr>
              <a:t>https://blocktivity.info/ (Stand: 31.12.19)</a:t>
            </a:r>
            <a:endParaRPr lang="en-US" sz="1700" dirty="0">
              <a:solidFill>
                <a:prstClr val="white"/>
              </a:solidFill>
            </a:endParaRP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[5] </a:t>
            </a:r>
            <a:r>
              <a:rPr lang="de-DE" sz="1700" dirty="0" err="1">
                <a:solidFill>
                  <a:prstClr val="white"/>
                </a:solidFill>
              </a:rPr>
              <a:t>Suitability</a:t>
            </a:r>
            <a:r>
              <a:rPr lang="de-DE" sz="1700" dirty="0">
                <a:solidFill>
                  <a:prstClr val="white"/>
                </a:solidFill>
              </a:rPr>
              <a:t>, https://cryptoslate.com/cryptos/iot (Stand: 30.12.19)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Alle Grafiken wurden vom Autor selbst entworfen.</a:t>
            </a:r>
          </a:p>
          <a:p>
            <a:pPr marL="0" lv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  <a:latin typeface="Calibri" panose="020F0502020204030204"/>
              </a:rPr>
              <a:t>Icons: </a:t>
            </a:r>
            <a:r>
              <a:rPr lang="de-DE" sz="1800" dirty="0"/>
              <a:t>https://thenounproject.com/</a:t>
            </a:r>
            <a:endParaRPr lang="de-DE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buNone/>
            </a:pPr>
            <a:r>
              <a:rPr kumimoji="0" lang="de-DE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Hintergrundbild: </a:t>
            </a:r>
            <a:r>
              <a:rPr lang="de-DE" sz="1700" dirty="0">
                <a:solidFill>
                  <a:prstClr val="white"/>
                </a:solidFill>
              </a:rPr>
              <a:t>https://www.tradearena.cz/obrazek/5c332920d59b4/blockchain-scm_590x408.jpg</a:t>
            </a: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de-DE" sz="5000" dirty="0">
                <a:solidFill>
                  <a:schemeClr val="bg1"/>
                </a:solidFill>
              </a:rPr>
              <a:t>Einleitung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Motivation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These</a:t>
            </a:r>
          </a:p>
          <a:p>
            <a:pPr algn="l"/>
            <a:r>
              <a:rPr lang="de-DE" sz="2000" dirty="0">
                <a:solidFill>
                  <a:schemeClr val="bg1"/>
                </a:solidFill>
              </a:rPr>
              <a:t>IOT-Anwendungsfall: Pay-As-</a:t>
            </a:r>
            <a:r>
              <a:rPr lang="de-DE" sz="2000" dirty="0" err="1">
                <a:solidFill>
                  <a:schemeClr val="bg1"/>
                </a:solidFill>
              </a:rPr>
              <a:t>You</a:t>
            </a:r>
            <a:r>
              <a:rPr lang="de-DE" sz="2000" dirty="0">
                <a:solidFill>
                  <a:schemeClr val="bg1"/>
                </a:solidFill>
              </a:rPr>
              <a:t>-Use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9640684-8405-4C36-AA79-4B536046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7108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Backup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4758617-A0C9-45C6-9787-347713FC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3985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Berechnungen &amp; Tabellen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829F258-402A-482E-8C0F-E36881201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952608"/>
              </p:ext>
            </p:extLst>
          </p:nvPr>
        </p:nvGraphicFramePr>
        <p:xfrm>
          <a:off x="6135077" y="4015957"/>
          <a:ext cx="4600476" cy="1551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Worksheet" r:id="rId4" imgW="12237782" imgH="4122281" progId="Excel.Sheet.12">
                  <p:link updateAutomatic="1"/>
                </p:oleObj>
              </mc:Choice>
              <mc:Fallback>
                <p:oleObj name="Worksheet" r:id="rId4" imgW="12237782" imgH="412228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5077" y="4015957"/>
                        <a:ext cx="4600476" cy="155162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42E76EA-73E4-4401-9836-C88CC458BED9}"/>
              </a:ext>
            </a:extLst>
          </p:cNvPr>
          <p:cNvGrpSpPr/>
          <p:nvPr/>
        </p:nvGrpSpPr>
        <p:grpSpPr>
          <a:xfrm>
            <a:off x="1400175" y="2877583"/>
            <a:ext cx="3003686" cy="3342242"/>
            <a:chOff x="1400175" y="2877583"/>
            <a:chExt cx="3003686" cy="3342242"/>
          </a:xfrm>
        </p:grpSpPr>
        <p:graphicFrame>
          <p:nvGraphicFramePr>
            <p:cNvPr id="9" name="Objekt 8">
              <a:extLst>
                <a:ext uri="{FF2B5EF4-FFF2-40B4-BE49-F238E27FC236}">
                  <a16:creationId xmlns:a16="http://schemas.microsoft.com/office/drawing/2014/main" id="{28D207E9-5799-40B7-952A-FC69CCC549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5844880"/>
                </p:ext>
              </p:extLst>
            </p:nvPr>
          </p:nvGraphicFramePr>
          <p:xfrm>
            <a:off x="1400175" y="2877583"/>
            <a:ext cx="3003686" cy="2689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" name="Macro-Enabled Worksheet" r:id="rId6" imgW="13624684" imgH="12199759" progId="Excel.SheetMacroEnabled.12">
                    <p:link updateAutomatic="1"/>
                  </p:oleObj>
                </mc:Choice>
                <mc:Fallback>
                  <p:oleObj name="Macro-Enabled Worksheet" r:id="rId6" imgW="13624684" imgH="12199759" progId="Excel.SheetMacroEnabled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00175" y="2877583"/>
                          <a:ext cx="3003686" cy="268999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E5D72AD-170F-47B4-960D-C1254A1899CE}"/>
                </a:ext>
              </a:extLst>
            </p:cNvPr>
            <p:cNvSpPr txBox="1"/>
            <p:nvPr/>
          </p:nvSpPr>
          <p:spPr>
            <a:xfrm>
              <a:off x="1707973" y="5573493"/>
              <a:ext cx="238809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Anforderungsauflistung</a:t>
              </a:r>
            </a:p>
            <a:p>
              <a:r>
                <a:rPr lang="de-DE" dirty="0"/>
                <a:t>IOT-Anwendungsfall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EA43E1A-3489-4627-A444-52861329DE00}"/>
              </a:ext>
            </a:extLst>
          </p:cNvPr>
          <p:cNvGrpSpPr/>
          <p:nvPr/>
        </p:nvGrpSpPr>
        <p:grpSpPr>
          <a:xfrm>
            <a:off x="6322005" y="1078661"/>
            <a:ext cx="4226621" cy="2651260"/>
            <a:chOff x="6096000" y="1160462"/>
            <a:chExt cx="4226621" cy="2651260"/>
          </a:xfrm>
        </p:grpSpPr>
        <p:graphicFrame>
          <p:nvGraphicFramePr>
            <p:cNvPr id="7" name="Objekt 6">
              <a:extLst>
                <a:ext uri="{FF2B5EF4-FFF2-40B4-BE49-F238E27FC236}">
                  <a16:creationId xmlns:a16="http://schemas.microsoft.com/office/drawing/2014/main" id="{56CC02E4-E4B9-45B4-A2EB-9A32A13B81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2678068"/>
                </p:ext>
              </p:extLst>
            </p:nvPr>
          </p:nvGraphicFramePr>
          <p:xfrm>
            <a:off x="6096000" y="1160462"/>
            <a:ext cx="4226621" cy="225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" name="Worksheet" r:id="rId8" imgW="12176573" imgH="6484426" progId="Excel.Sheet.12">
                    <p:link updateAutomatic="1"/>
                  </p:oleObj>
                </mc:Choice>
                <mc:Fallback>
                  <p:oleObj name="Worksheet" r:id="rId8" imgW="12176573" imgH="6484426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96000" y="1160462"/>
                          <a:ext cx="4226621" cy="225107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9EA4C87-91E3-4A43-8731-88A02C3FA837}"/>
                </a:ext>
              </a:extLst>
            </p:cNvPr>
            <p:cNvSpPr txBox="1"/>
            <p:nvPr/>
          </p:nvSpPr>
          <p:spPr>
            <a:xfrm>
              <a:off x="6514711" y="3442390"/>
              <a:ext cx="3389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DLT-Auswahl, </a:t>
              </a:r>
              <a:r>
                <a:rPr lang="de-DE" dirty="0" err="1"/>
                <a:t>Kriteriengewichtung</a:t>
              </a:r>
              <a:endParaRPr lang="de-DE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59356030-5875-41A5-9A6D-FE50B7685A30}"/>
              </a:ext>
            </a:extLst>
          </p:cNvPr>
          <p:cNvSpPr txBox="1"/>
          <p:nvPr/>
        </p:nvSpPr>
        <p:spPr>
          <a:xfrm>
            <a:off x="6462755" y="5586833"/>
            <a:ext cx="394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Kostenberechnung, IOT-Anwendungsfall</a:t>
            </a:r>
          </a:p>
        </p:txBody>
      </p:sp>
    </p:spTree>
    <p:extLst>
      <p:ext uri="{BB962C8B-B14F-4D97-AF65-F5344CB8AC3E}">
        <p14:creationId xmlns:p14="http://schemas.microsoft.com/office/powerpoint/2010/main" val="313403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Blockchain als Kommunikationsprotokoll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23ACD8-2DDF-4372-869D-63987040B7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23452" y="768943"/>
            <a:ext cx="4658914" cy="5320113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5D473DD-E2D1-4F62-9D39-1C8E03F90732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5913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1700" b="1" dirty="0">
                <a:solidFill>
                  <a:prstClr val="white"/>
                </a:solidFill>
              </a:rPr>
              <a:t>Protokoll</a:t>
            </a:r>
            <a:r>
              <a:rPr lang="de-DE" sz="1700" dirty="0">
                <a:solidFill>
                  <a:prstClr val="white"/>
                </a:solidFill>
              </a:rPr>
              <a:t>:</a:t>
            </a:r>
          </a:p>
          <a:p>
            <a:pPr mar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„Festlegung von Standards und Konventionen für eine reibungslose Datenübertragung zwischen Computern“ –Duden</a:t>
            </a:r>
          </a:p>
          <a:p>
            <a:pPr marL="0" indent="0">
              <a:buNone/>
              <a:defRPr/>
            </a:pPr>
            <a:endParaRPr kumimoji="0" lang="de-DE" sz="17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de-DE" sz="1700" b="1" dirty="0">
                <a:solidFill>
                  <a:prstClr val="white"/>
                </a:solidFill>
              </a:rPr>
              <a:t>Kommunikationsprotokoll</a:t>
            </a:r>
            <a:r>
              <a:rPr lang="de-DE" sz="1700" dirty="0">
                <a:solidFill>
                  <a:prstClr val="white"/>
                </a:solidFill>
              </a:rPr>
              <a:t>:</a:t>
            </a:r>
          </a:p>
          <a:p>
            <a:pPr marL="0" indent="0">
              <a:buNone/>
              <a:defRPr/>
            </a:pPr>
            <a:r>
              <a:rPr lang="de-DE" sz="1700" dirty="0">
                <a:solidFill>
                  <a:prstClr val="white"/>
                </a:solidFill>
              </a:rPr>
              <a:t>„Übermittlungsvorschrift bei der Datenübertragung, die die gesamten Festlegungen für Steuerung und Betrieb der Datenübermittlung in einem Übermittlungsabschnitt [...] umfasst“ –Gabler Wirtschaftslexikon</a:t>
            </a:r>
            <a:endParaRPr kumimoji="0" lang="de-DE" sz="17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5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Anforderungsklassifizierung – Standards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81E7D0-0466-48E0-A4EC-FB800E7A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7" y="2619248"/>
            <a:ext cx="8241665" cy="3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96855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Backup</a:t>
            </a:r>
            <a:br>
              <a:rPr lang="de-DE" sz="4800" dirty="0"/>
            </a:br>
            <a:r>
              <a:rPr lang="de-DE" sz="2800" dirty="0"/>
              <a:t>Anforderungsklassifizierung – Eigenes Modell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3E3C5F8-D68A-4EE1-9FD3-F24D15DD8CC8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1144981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C87711-771C-4EB4-8396-789FA8EE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5" y="2667127"/>
            <a:ext cx="10863229" cy="36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Motivation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91883D2-AF4F-4BB8-B723-939F6DF93EB7}"/>
              </a:ext>
            </a:extLst>
          </p:cNvPr>
          <p:cNvGrpSpPr/>
          <p:nvPr/>
        </p:nvGrpSpPr>
        <p:grpSpPr>
          <a:xfrm>
            <a:off x="1415901" y="2789510"/>
            <a:ext cx="2072362" cy="2377890"/>
            <a:chOff x="1415901" y="2789510"/>
            <a:chExt cx="2072362" cy="2377890"/>
          </a:xfrm>
        </p:grpSpPr>
        <p:sp>
          <p:nvSpPr>
            <p:cNvPr id="11" name="Rechteck: diagonal liegende Ecken abgerundet 10">
              <a:extLst>
                <a:ext uri="{FF2B5EF4-FFF2-40B4-BE49-F238E27FC236}">
                  <a16:creationId xmlns:a16="http://schemas.microsoft.com/office/drawing/2014/main" id="{0133DECB-8904-4170-9CD6-E539A1F8BD40}"/>
                </a:ext>
              </a:extLst>
            </p:cNvPr>
            <p:cNvSpPr/>
            <p:nvPr/>
          </p:nvSpPr>
          <p:spPr>
            <a:xfrm>
              <a:off x="1820012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DD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anchor="ctr"/>
            <a:lstStyle/>
            <a:p>
              <a:r>
                <a:rPr lang="de-DE" dirty="0">
                  <a:solidFill>
                    <a:srgbClr val="404040"/>
                  </a:solidFill>
                </a:rPr>
                <a:t>500 Mrd.</a:t>
              </a: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53F4D8A-5EA3-4860-A686-06CB63867B0F}"/>
                </a:ext>
              </a:extLst>
            </p:cNvPr>
            <p:cNvSpPr/>
            <p:nvPr/>
          </p:nvSpPr>
          <p:spPr>
            <a:xfrm>
              <a:off x="1415901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IOT-Devices bis 2035</a:t>
              </a:r>
            </a:p>
            <a:p>
              <a:pPr marL="0" lvl="0" indent="0" algn="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200" dirty="0">
                  <a:solidFill>
                    <a:schemeClr val="tx1"/>
                  </a:solidFill>
                </a:rPr>
                <a:t>[1]</a:t>
              </a:r>
              <a:endParaRPr lang="en-US" sz="12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F357F62-8F62-42FE-8B83-46529A5E2DD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8E35F29-C1E4-417E-BE3C-E8F88A2FA2B2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299DCB4-884A-48B7-921E-8CEAFA15BD5B}"/>
              </a:ext>
            </a:extLst>
          </p:cNvPr>
          <p:cNvGrpSpPr/>
          <p:nvPr/>
        </p:nvGrpSpPr>
        <p:grpSpPr>
          <a:xfrm>
            <a:off x="3850927" y="2789510"/>
            <a:ext cx="2072362" cy="2377890"/>
            <a:chOff x="3850927" y="2789510"/>
            <a:chExt cx="2072362" cy="2377890"/>
          </a:xfrm>
        </p:grpSpPr>
        <p:sp>
          <p:nvSpPr>
            <p:cNvPr id="13" name="Rechteck: diagonal liegende Ecken abgerundet 12">
              <a:extLst>
                <a:ext uri="{FF2B5EF4-FFF2-40B4-BE49-F238E27FC236}">
                  <a16:creationId xmlns:a16="http://schemas.microsoft.com/office/drawing/2014/main" id="{BF6AB48C-91F9-492F-BFB7-0CA8BEE5C4C3}"/>
                </a:ext>
              </a:extLst>
            </p:cNvPr>
            <p:cNvSpPr/>
            <p:nvPr/>
          </p:nvSpPr>
          <p:spPr>
            <a:xfrm>
              <a:off x="4255038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1EDFD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224C80F-C678-4A15-9135-740B8AAA1081}"/>
                </a:ext>
              </a:extLst>
            </p:cNvPr>
            <p:cNvSpPr/>
            <p:nvPr/>
          </p:nvSpPr>
          <p:spPr>
            <a:xfrm>
              <a:off x="3850927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Großes Potential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19" name="Grafik 18" descr="Rakete">
              <a:extLst>
                <a:ext uri="{FF2B5EF4-FFF2-40B4-BE49-F238E27FC236}">
                  <a16:creationId xmlns:a16="http://schemas.microsoft.com/office/drawing/2014/main" id="{86A11543-9F3E-4A04-A248-A857426E1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9908" y="2948961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A0AC497-C613-4FC1-A908-52AE7369DF94}"/>
              </a:ext>
            </a:extLst>
          </p:cNvPr>
          <p:cNvGrpSpPr/>
          <p:nvPr/>
        </p:nvGrpSpPr>
        <p:grpSpPr>
          <a:xfrm>
            <a:off x="6285953" y="2789510"/>
            <a:ext cx="2072362" cy="2377890"/>
            <a:chOff x="6285953" y="2789510"/>
            <a:chExt cx="2072362" cy="2377890"/>
          </a:xfrm>
        </p:grpSpPr>
        <p:sp>
          <p:nvSpPr>
            <p:cNvPr id="15" name="Rechteck: diagonal liegende Ecken abgerundet 14">
              <a:extLst>
                <a:ext uri="{FF2B5EF4-FFF2-40B4-BE49-F238E27FC236}">
                  <a16:creationId xmlns:a16="http://schemas.microsoft.com/office/drawing/2014/main" id="{4CBA4571-2108-4579-98C1-90B51F2DE1C8}"/>
                </a:ext>
              </a:extLst>
            </p:cNvPr>
            <p:cNvSpPr/>
            <p:nvPr/>
          </p:nvSpPr>
          <p:spPr>
            <a:xfrm>
              <a:off x="6690064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7DDE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0" name="Grafik 19" descr="Gruppe von Personen">
              <a:extLst>
                <a:ext uri="{FF2B5EF4-FFF2-40B4-BE49-F238E27FC236}">
                  <a16:creationId xmlns:a16="http://schemas.microsoft.com/office/drawing/2014/main" id="{47D38EEA-17B1-4356-B32D-88A875A2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64934" y="2965829"/>
              <a:ext cx="914400" cy="914400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C28C156-34A0-4A4C-B493-CABBEBCDF107}"/>
                </a:ext>
              </a:extLst>
            </p:cNvPr>
            <p:cNvSpPr/>
            <p:nvPr/>
          </p:nvSpPr>
          <p:spPr>
            <a:xfrm>
              <a:off x="6285953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IOT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Viele Stakeholder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DEDF4D-CB7F-4316-A2A0-91337C8E9C6F}"/>
              </a:ext>
            </a:extLst>
          </p:cNvPr>
          <p:cNvGrpSpPr/>
          <p:nvPr/>
        </p:nvGrpSpPr>
        <p:grpSpPr>
          <a:xfrm>
            <a:off x="8720979" y="1837687"/>
            <a:ext cx="2072362" cy="3329713"/>
            <a:chOff x="8720979" y="1837687"/>
            <a:chExt cx="2072362" cy="3329713"/>
          </a:xfrm>
        </p:grpSpPr>
        <p:sp>
          <p:nvSpPr>
            <p:cNvPr id="17" name="Rechteck: diagonal liegende Ecken abgerundet 16">
              <a:extLst>
                <a:ext uri="{FF2B5EF4-FFF2-40B4-BE49-F238E27FC236}">
                  <a16:creationId xmlns:a16="http://schemas.microsoft.com/office/drawing/2014/main" id="{40E18103-7915-4272-A991-A06B7B3232F9}"/>
                </a:ext>
              </a:extLst>
            </p:cNvPr>
            <p:cNvSpPr/>
            <p:nvPr/>
          </p:nvSpPr>
          <p:spPr>
            <a:xfrm>
              <a:off x="9125090" y="278951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8CEC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2" name="Grafik 21" descr="Blockchain">
              <a:extLst>
                <a:ext uri="{FF2B5EF4-FFF2-40B4-BE49-F238E27FC236}">
                  <a16:creationId xmlns:a16="http://schemas.microsoft.com/office/drawing/2014/main" id="{485F708C-ECC2-4535-AA96-6F37169D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99960" y="2948961"/>
              <a:ext cx="914400" cy="914400"/>
            </a:xfrm>
            <a:prstGeom prst="rect">
              <a:avLst/>
            </a:prstGeom>
          </p:spPr>
        </p:pic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2419807-0158-4E16-A062-A53586701E44}"/>
                </a:ext>
              </a:extLst>
            </p:cNvPr>
            <p:cNvSpPr/>
            <p:nvPr/>
          </p:nvSpPr>
          <p:spPr>
            <a:xfrm>
              <a:off x="8720979" y="4447400"/>
              <a:ext cx="2072362" cy="720000"/>
            </a:xfrm>
            <a:custGeom>
              <a:avLst/>
              <a:gdLst>
                <a:gd name="connsiteX0" fmla="*/ 0 w 2072362"/>
                <a:gd name="connsiteY0" fmla="*/ 0 h 720000"/>
                <a:gd name="connsiteX1" fmla="*/ 2072362 w 2072362"/>
                <a:gd name="connsiteY1" fmla="*/ 0 h 720000"/>
                <a:gd name="connsiteX2" fmla="*/ 2072362 w 2072362"/>
                <a:gd name="connsiteY2" fmla="*/ 720000 h 720000"/>
                <a:gd name="connsiteX3" fmla="*/ 0 w 2072362"/>
                <a:gd name="connsiteY3" fmla="*/ 720000 h 720000"/>
                <a:gd name="connsiteX4" fmla="*/ 0 w 2072362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720000">
                  <a:moveTo>
                    <a:pt x="0" y="0"/>
                  </a:moveTo>
                  <a:lnTo>
                    <a:pt x="2072362" y="0"/>
                  </a:lnTo>
                  <a:lnTo>
                    <a:pt x="2072362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DE" sz="1800" kern="1200" dirty="0">
                  <a:solidFill>
                    <a:schemeClr val="tx1"/>
                  </a:solidFill>
                </a:rPr>
                <a:t>Blockchain-Technologie als </a:t>
              </a:r>
              <a:r>
                <a:rPr lang="de-DE" sz="1800" kern="1200" dirty="0" err="1">
                  <a:solidFill>
                    <a:schemeClr val="tx1"/>
                  </a:solidFill>
                </a:rPr>
                <a:t>Enabler</a:t>
              </a:r>
              <a:r>
                <a:rPr lang="de-DE" sz="1800" kern="1200" dirty="0">
                  <a:solidFill>
                    <a:schemeClr val="tx1"/>
                  </a:solidFill>
                </a:rPr>
                <a:t>?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 descr="Fragezeichen">
              <a:extLst>
                <a:ext uri="{FF2B5EF4-FFF2-40B4-BE49-F238E27FC236}">
                  <a16:creationId xmlns:a16="http://schemas.microsoft.com/office/drawing/2014/main" id="{FE47DACE-5D60-45FE-A5D9-201AC5EF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02140" y="1837687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F9233186-F474-4ADD-B5AC-A3110EBC0B74}"/>
              </a:ext>
            </a:extLst>
          </p:cNvPr>
          <p:cNvGrpSpPr/>
          <p:nvPr/>
        </p:nvGrpSpPr>
        <p:grpSpPr>
          <a:xfrm>
            <a:off x="5156109" y="1188483"/>
            <a:ext cx="2745456" cy="1264141"/>
            <a:chOff x="3698887" y="1282309"/>
            <a:chExt cx="2745456" cy="1264141"/>
          </a:xfrm>
        </p:grpSpPr>
        <p:sp>
          <p:nvSpPr>
            <p:cNvPr id="72" name="Denkblase: wolkenförmig 71">
              <a:extLst>
                <a:ext uri="{FF2B5EF4-FFF2-40B4-BE49-F238E27FC236}">
                  <a16:creationId xmlns:a16="http://schemas.microsoft.com/office/drawing/2014/main" id="{AEFE06F0-AD59-4912-A5FC-52C942FE82EE}"/>
                </a:ext>
              </a:extLst>
            </p:cNvPr>
            <p:cNvSpPr/>
            <p:nvPr/>
          </p:nvSpPr>
          <p:spPr>
            <a:xfrm>
              <a:off x="3698887" y="1282309"/>
              <a:ext cx="2745456" cy="1264141"/>
            </a:xfrm>
            <a:prstGeom prst="cloudCallout">
              <a:avLst>
                <a:gd name="adj1" fmla="val -46656"/>
                <a:gd name="adj2" fmla="val 6221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 descr="Stadt">
              <a:extLst>
                <a:ext uri="{FF2B5EF4-FFF2-40B4-BE49-F238E27FC236}">
                  <a16:creationId xmlns:a16="http://schemas.microsoft.com/office/drawing/2014/main" id="{0D619BFC-8910-4546-A38C-AF469E89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95368" y="1804713"/>
              <a:ext cx="540000" cy="540000"/>
            </a:xfrm>
            <a:prstGeom prst="rect">
              <a:avLst/>
            </a:prstGeom>
          </p:spPr>
        </p:pic>
        <p:pic>
          <p:nvPicPr>
            <p:cNvPr id="31" name="Grafik 30" descr="Roboterhand">
              <a:extLst>
                <a:ext uri="{FF2B5EF4-FFF2-40B4-BE49-F238E27FC236}">
                  <a16:creationId xmlns:a16="http://schemas.microsoft.com/office/drawing/2014/main" id="{FD7C3CCF-AAA7-4FC0-BE62-9399D381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59386" y="1297687"/>
              <a:ext cx="540000" cy="540000"/>
            </a:xfrm>
            <a:prstGeom prst="rect">
              <a:avLst/>
            </a:prstGeom>
          </p:spPr>
        </p:pic>
        <p:pic>
          <p:nvPicPr>
            <p:cNvPr id="65" name="Grafik 64" descr="Lichter an">
              <a:extLst>
                <a:ext uri="{FF2B5EF4-FFF2-40B4-BE49-F238E27FC236}">
                  <a16:creationId xmlns:a16="http://schemas.microsoft.com/office/drawing/2014/main" id="{C8855515-56A0-4D02-ABDE-237E8E82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88265" y="1674210"/>
              <a:ext cx="540000" cy="540000"/>
            </a:xfrm>
            <a:prstGeom prst="rect">
              <a:avLst/>
            </a:prstGeom>
          </p:spPr>
        </p:pic>
        <p:pic>
          <p:nvPicPr>
            <p:cNvPr id="67" name="Grafik 66" descr="Haus">
              <a:extLst>
                <a:ext uri="{FF2B5EF4-FFF2-40B4-BE49-F238E27FC236}">
                  <a16:creationId xmlns:a16="http://schemas.microsoft.com/office/drawing/2014/main" id="{EBCBD112-F7D4-4693-B9BA-8FF35FD14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022945" y="1723644"/>
              <a:ext cx="540000" cy="540000"/>
            </a:xfrm>
            <a:prstGeom prst="rect">
              <a:avLst/>
            </a:prstGeom>
          </p:spPr>
        </p:pic>
        <p:pic>
          <p:nvPicPr>
            <p:cNvPr id="69" name="Grafik 68" descr="Elektroauto">
              <a:extLst>
                <a:ext uri="{FF2B5EF4-FFF2-40B4-BE49-F238E27FC236}">
                  <a16:creationId xmlns:a16="http://schemas.microsoft.com/office/drawing/2014/main" id="{37F0EA19-3C32-4919-BEDB-B387A041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32937" y="1353486"/>
              <a:ext cx="540000" cy="54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163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These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7E81AD4-1C0E-4A34-B48F-FCF4658C4E79}"/>
              </a:ext>
            </a:extLst>
          </p:cNvPr>
          <p:cNvSpPr/>
          <p:nvPr/>
        </p:nvSpPr>
        <p:spPr>
          <a:xfrm>
            <a:off x="1407280" y="3382558"/>
            <a:ext cx="9377440" cy="861774"/>
          </a:xfrm>
          <a:prstGeom prst="rect">
            <a:avLst/>
          </a:prstGeom>
          <a:solidFill>
            <a:srgbClr val="404040">
              <a:alpha val="85000"/>
            </a:srgbClr>
          </a:solidFill>
          <a:ln w="12700">
            <a:solidFill>
              <a:srgbClr val="E1EDFD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„DLT eignet sich als Technologie für IOT und die nicht-funktionalen Anforderungen sind für alle DLT-IOT-Anwendungsfälle gleich.“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12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869500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Einleitung</a:t>
            </a:r>
            <a:br>
              <a:rPr lang="de-DE" sz="2800" dirty="0"/>
            </a:br>
            <a:r>
              <a:rPr lang="de-DE" sz="2800" dirty="0"/>
              <a:t>IOT-Anwendungsfall: Pay-As-</a:t>
            </a:r>
            <a:r>
              <a:rPr lang="de-DE" sz="2800" dirty="0" err="1"/>
              <a:t>You</a:t>
            </a:r>
            <a:r>
              <a:rPr lang="de-DE" sz="2800" dirty="0"/>
              <a:t>-Use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 dirty="0"/>
              <a:t>Vermietung von Kaffeemaschinen über eine einheitliche Plattform</a:t>
            </a:r>
          </a:p>
          <a:p>
            <a:endParaRPr lang="de-DE" sz="1700" dirty="0"/>
          </a:p>
          <a:p>
            <a:r>
              <a:rPr lang="de-DE" sz="1700" dirty="0"/>
              <a:t>Abbildung und automatische Prozessierung von Miet-, Service- und Lieferverträgen</a:t>
            </a:r>
          </a:p>
          <a:p>
            <a:endParaRPr lang="de-DE" sz="1700" dirty="0"/>
          </a:p>
          <a:p>
            <a:r>
              <a:rPr lang="de-DE" sz="1700" dirty="0"/>
              <a:t>Prepaid-Guthaben kann durch den Kunden per Smartphone an der Kaffeemaschine eingelöst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400A85F5-2C84-4E66-88BA-DA36B58411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554" y="698856"/>
            <a:ext cx="5309659" cy="5460287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5222F-C881-4D32-9E4B-307FD0CC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1938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EDED28B-428F-4471-8366-F2A9430C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463615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chemeClr val="bg1"/>
                </a:solidFill>
              </a:rPr>
              <a:t>Theoretische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Grundlagen</a:t>
            </a:r>
            <a:endParaRPr lang="de-DE" sz="5000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83F58211-DB9A-45C4-8195-AF861EFF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Distributed Ledger Technologies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Internet of Things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21551-CC3D-48BA-867C-77E843D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E09FEEE5-0B7B-4D69-A8B6-121C0696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</p:spTree>
    <p:extLst>
      <p:ext uri="{BB962C8B-B14F-4D97-AF65-F5344CB8AC3E}">
        <p14:creationId xmlns:p14="http://schemas.microsoft.com/office/powerpoint/2010/main" val="26882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b="1" dirty="0">
                <a:solidFill>
                  <a:srgbClr val="7FBB7F"/>
                </a:solidFill>
              </a:rPr>
              <a:t>P2P-Netzwerk von Nodes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09" y="547239"/>
            <a:ext cx="5361025" cy="576352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0360D5-0EE3-4F9B-B74E-65B5957CE292}"/>
              </a:ext>
            </a:extLst>
          </p:cNvPr>
          <p:cNvSpPr/>
          <p:nvPr/>
        </p:nvSpPr>
        <p:spPr>
          <a:xfrm>
            <a:off x="7206019" y="3409335"/>
            <a:ext cx="2921676" cy="690717"/>
          </a:xfrm>
          <a:prstGeom prst="rect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85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67E3F7-25ED-4AC5-9FA9-E1A1B846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843A0-9BCB-4B17-AD8A-8B7754E8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833763" cy="1124712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Theoretische Grundlagen</a:t>
            </a:r>
            <a:br>
              <a:rPr lang="de-DE" sz="2800" dirty="0"/>
            </a:br>
            <a:r>
              <a:rPr lang="de-DE" sz="2800" dirty="0"/>
              <a:t>Distributed Ledger Technologies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E1E84-E550-4344-AC5D-AD48708B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Kernelemente im Kontext dieser Arbeit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P2P-Netzwerk von Nodes</a:t>
            </a:r>
          </a:p>
          <a:p>
            <a:r>
              <a:rPr lang="de-DE" sz="1800" b="1" dirty="0">
                <a:solidFill>
                  <a:srgbClr val="7FBB7F"/>
                </a:solidFill>
              </a:rPr>
              <a:t>Zentraler Ledger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A676E-81CE-4B17-91FE-F7FC9F2D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2818BE-60B3-4FC6-8352-089B02A1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14D6575-A642-47C8-9D8E-4E59EE8A0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1" y="547239"/>
            <a:ext cx="5361025" cy="576352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7F76EE5-2F34-45CB-B5CB-3DE24639033A}"/>
              </a:ext>
            </a:extLst>
          </p:cNvPr>
          <p:cNvSpPr/>
          <p:nvPr/>
        </p:nvSpPr>
        <p:spPr>
          <a:xfrm>
            <a:off x="7752457" y="4100052"/>
            <a:ext cx="914400" cy="914400"/>
          </a:xfrm>
          <a:prstGeom prst="ellipse">
            <a:avLst/>
          </a:prstGeom>
          <a:noFill/>
          <a:ln w="50800">
            <a:solidFill>
              <a:srgbClr val="7FBB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50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27.2|3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6.6|5.7|23.6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20.9|5.9|28.3|6.4|4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CECC"/>
      </a:accent1>
      <a:accent2>
        <a:srgbClr val="FFF2CC"/>
      </a:accent2>
      <a:accent3>
        <a:srgbClr val="E1D5E7"/>
      </a:accent3>
      <a:accent4>
        <a:srgbClr val="DAE8FC"/>
      </a:accent4>
      <a:accent5>
        <a:srgbClr val="D5E8D4"/>
      </a:accent5>
      <a:accent6>
        <a:srgbClr val="FFE6CC"/>
      </a:accent6>
      <a:hlink>
        <a:srgbClr val="CCCCC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1279</Words>
  <Application>Microsoft Office PowerPoint</Application>
  <PresentationFormat>Breitbild</PresentationFormat>
  <Paragraphs>317</Paragraphs>
  <Slides>34</Slides>
  <Notes>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Links</vt:lpstr>
      </vt:variant>
      <vt:variant>
        <vt:i4>3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</vt:lpstr>
      <vt:lpstr>C:\Users\sebastianka\Git\thesis\iot-usecase\calculation.xlsx</vt:lpstr>
      <vt:lpstr>C:\Users\sebastianka\Git\thesis\iot-usecase\requirements\Requirements.xlsm</vt:lpstr>
      <vt:lpstr>C:\Users\sebastianka\Git\thesis\dlt-evaluation\dlts.xlsx</vt:lpstr>
      <vt:lpstr>Synergie von DLT und IOT: Anforderungsanalyse und praktische Verprobung</vt:lpstr>
      <vt:lpstr>Gliederung</vt:lpstr>
      <vt:lpstr>Einleitung</vt:lpstr>
      <vt:lpstr>Einleitung Motivation</vt:lpstr>
      <vt:lpstr>Einleitung These</vt:lpstr>
      <vt:lpstr>Einleitung IOT-Anwendungsfall: Pay-As-You-Use</vt:lpstr>
      <vt:lpstr>Theoretische Grundlagen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Distributed Ledger Technologies</vt:lpstr>
      <vt:lpstr>Theoretische Grundlagen Internet of Things</vt:lpstr>
      <vt:lpstr>Methodik &amp; Umsetzung</vt:lpstr>
      <vt:lpstr>Methodik &amp; Umsetzung Die Anforderungsevaluierung bestätigte einen gemeinsamen Technologiekontext​.</vt:lpstr>
      <vt:lpstr>Methodik &amp; Umsetzung Die Implementierung wurde auf Basis von Ethereum umgesetzt.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Die Anwendung profitiert von einem  modernen Technologie-Stack.</vt:lpstr>
      <vt:lpstr>Methodik &amp; Umsetzung State-Channel sind eine mögliche Antwort auf das Skalierungsproblem von Blockchains.</vt:lpstr>
      <vt:lpstr>Ergebnisse</vt:lpstr>
      <vt:lpstr>Ergebnisse Die Umsetzung war ein Erfolg.</vt:lpstr>
      <vt:lpstr>Fazit Die Ergebnisse bestätigen die These.</vt:lpstr>
      <vt:lpstr>Ergebnisse Demo</vt:lpstr>
      <vt:lpstr>Ausblick</vt:lpstr>
      <vt:lpstr>Ausblick Future Work</vt:lpstr>
      <vt:lpstr>Diskussion</vt:lpstr>
      <vt:lpstr>Quellen</vt:lpstr>
      <vt:lpstr>Backup</vt:lpstr>
      <vt:lpstr>Backup Berechnungen &amp; Tabellen</vt:lpstr>
      <vt:lpstr>Backup Blockchain als Kommunikationsprotokoll</vt:lpstr>
      <vt:lpstr>Backup Anforderungsklassifizierung – Standards</vt:lpstr>
      <vt:lpstr>Backup Anforderungsklassifizierung – Eigenes Modell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Synergie von DLT und IOT: Anforderungsanalyse und praktische Verprobung</dc:title>
  <dc:creator>Sebastian</dc:creator>
  <cp:lastModifiedBy>Sebastian Kanz</cp:lastModifiedBy>
  <cp:revision>155</cp:revision>
  <dcterms:created xsi:type="dcterms:W3CDTF">2020-04-21T13:56:11Z</dcterms:created>
  <dcterms:modified xsi:type="dcterms:W3CDTF">2020-04-29T09:37:35Z</dcterms:modified>
</cp:coreProperties>
</file>